
<file path=[Content_Types].xml><?xml version="1.0" encoding="utf-8"?>
<Types xmlns="http://schemas.openxmlformats.org/package/2006/content-types">
  <Default Extension="jpe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0_0.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2A_33954807.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Lst>
  <p:notesMasterIdLst>
    <p:notesMasterId r:id="rId33"/>
  </p:notesMasterIdLst>
  <p:handoutMasterIdLst>
    <p:handoutMasterId r:id="rId34"/>
  </p:handoutMasterIdLst>
  <p:sldIdLst>
    <p:sldId id="256" r:id="rId2"/>
    <p:sldId id="274" r:id="rId3"/>
    <p:sldId id="306" r:id="rId4"/>
    <p:sldId id="305" r:id="rId5"/>
    <p:sldId id="309" r:id="rId6"/>
    <p:sldId id="311" r:id="rId7"/>
    <p:sldId id="282" r:id="rId8"/>
    <p:sldId id="313" r:id="rId9"/>
    <p:sldId id="321" r:id="rId10"/>
    <p:sldId id="304" r:id="rId11"/>
    <p:sldId id="316" r:id="rId12"/>
    <p:sldId id="317" r:id="rId13"/>
    <p:sldId id="318" r:id="rId14"/>
    <p:sldId id="319" r:id="rId15"/>
    <p:sldId id="320" r:id="rId16"/>
    <p:sldId id="294" r:id="rId17"/>
    <p:sldId id="283" r:id="rId18"/>
    <p:sldId id="284" r:id="rId19"/>
    <p:sldId id="295" r:id="rId20"/>
    <p:sldId id="302" r:id="rId21"/>
    <p:sldId id="280" r:id="rId22"/>
    <p:sldId id="286" r:id="rId23"/>
    <p:sldId id="315" r:id="rId24"/>
    <p:sldId id="287" r:id="rId25"/>
    <p:sldId id="288" r:id="rId26"/>
    <p:sldId id="314" r:id="rId27"/>
    <p:sldId id="298" r:id="rId28"/>
    <p:sldId id="289" r:id="rId29"/>
    <p:sldId id="290" r:id="rId30"/>
    <p:sldId id="275" r:id="rId31"/>
    <p:sldId id="322" r:id="rId32"/>
  </p:sldIdLst>
  <p:sldSz cx="9144000" cy="5143500" type="screen16x9"/>
  <p:notesSz cx="7099300" cy="102346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233A33F-7052-EA90-D621-15F66DDBF5F7}" name="Schäfer, Ulrike" initials="SU" userId="Schäfer, Ulrik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8D41"/>
    <a:srgbClr val="FF9116"/>
    <a:srgbClr val="E2007B"/>
    <a:srgbClr val="FFFFFF"/>
    <a:srgbClr val="000000"/>
    <a:srgbClr val="D1FF47"/>
    <a:srgbClr val="FEC5FF"/>
    <a:srgbClr val="0066CC"/>
    <a:srgbClr val="00B0F0"/>
    <a:srgbClr val="EC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2" autoAdjust="0"/>
    <p:restoredTop sz="89014" autoAdjust="0"/>
  </p:normalViewPr>
  <p:slideViewPr>
    <p:cSldViewPr snapToGrid="0" showGuides="1">
      <p:cViewPr varScale="1">
        <p:scale>
          <a:sx n="146" d="100"/>
          <a:sy n="146" d="100"/>
        </p:scale>
        <p:origin x="368" y="16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howGuides="1">
      <p:cViewPr varScale="1">
        <p:scale>
          <a:sx n="83" d="100"/>
          <a:sy n="83" d="100"/>
        </p:scale>
        <p:origin x="3928" y="216"/>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omments/modernComment_100_0.xml><?xml version="1.0" encoding="utf-8"?>
<p188:cmLst xmlns:a="http://schemas.openxmlformats.org/drawingml/2006/main" xmlns:r="http://schemas.openxmlformats.org/officeDocument/2006/relationships" xmlns:p188="http://schemas.microsoft.com/office/powerpoint/2018/8/main">
  <p188:cm id="{732C6E77-6CEE-5B4E-8511-22BB70CDC740}" authorId="{E233A33F-7052-EA90-D621-15F66DDBF5F7}" status="resolved" created="2023-04-20T11:35:12.366" complete="100000">
    <ac:deMkLst xmlns:ac="http://schemas.microsoft.com/office/drawing/2013/main/command">
      <pc:docMk xmlns:pc="http://schemas.microsoft.com/office/powerpoint/2013/main/command"/>
      <pc:sldMk xmlns:pc="http://schemas.microsoft.com/office/powerpoint/2013/main/command" cId="0" sldId="256"/>
      <ac:picMk id="1026" creationId="{65D5DC42-4781-104F-7F0D-3DA6C988C6E9}"/>
    </ac:deMkLst>
    <p188:replyLst/>
    <p188:txBody>
      <a:bodyPr/>
      <a:lstStyle/>
      <a:p>
        <a:r>
          <a:rPr lang="en-DE"/>
          <a:t>Durck: 70 cm Konversationsleite + Bilder
</a:t>
        </a:r>
      </a:p>
    </p188:txBody>
  </p188:cm>
</p188:cmLst>
</file>

<file path=ppt/comments/modernComment_12A_33954807.xml><?xml version="1.0" encoding="utf-8"?>
<p188:cmLst xmlns:a="http://schemas.openxmlformats.org/drawingml/2006/main" xmlns:r="http://schemas.openxmlformats.org/officeDocument/2006/relationships" xmlns:p188="http://schemas.microsoft.com/office/powerpoint/2018/8/main">
  <p188:cm id="{B73AE202-A885-B546-BB9D-8FE5FD12727D}" authorId="{E233A33F-7052-EA90-D621-15F66DDBF5F7}" status="resolved" created="2023-04-20T11:54:28.267" complete="100000">
    <ac:txMkLst xmlns:ac="http://schemas.microsoft.com/office/drawing/2013/main/command">
      <pc:docMk xmlns:pc="http://schemas.microsoft.com/office/powerpoint/2013/main/command"/>
      <pc:sldMk xmlns:pc="http://schemas.microsoft.com/office/powerpoint/2013/main/command" cId="865421319" sldId="298"/>
      <ac:spMk id="4" creationId="{AABE4E53-5F08-7579-0A81-B258E8BCACEB}"/>
      <ac:txMk cp="46" len="9">
        <ac:context len="136" hash="1927347978"/>
      </ac:txMk>
    </ac:txMkLst>
    <p188:pos x="688454" y="1075205"/>
    <p188:txBody>
      <a:bodyPr/>
      <a:lstStyle/>
      <a:p>
        <a:r>
          <a:rPr lang="en-DE"/>
          <a:t>..ende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none" lIns="94757" tIns="47378" rIns="94757" bIns="47378" numCol="1" anchor="t" anchorCtr="0" compatLnSpc="1">
            <a:prstTxWarp prst="textNoShape">
              <a:avLst/>
            </a:prstTxWarp>
          </a:bodyPr>
          <a:lstStyle>
            <a:lvl1pPr defTabSz="947738" eaLnBrk="1" hangingPunct="1">
              <a:defRPr sz="1200">
                <a:solidFill>
                  <a:srgbClr val="00245B"/>
                </a:solidFill>
                <a:latin typeface="Verdana" pitchFamily="34" charset="0"/>
              </a:defRPr>
            </a:lvl1pPr>
          </a:lstStyle>
          <a:p>
            <a:pPr>
              <a:defRPr/>
            </a:pPr>
            <a:endParaRPr lang="de-DE"/>
          </a:p>
        </p:txBody>
      </p:sp>
      <p:sp>
        <p:nvSpPr>
          <p:cNvPr id="50179" name="Rectangle 3"/>
          <p:cNvSpPr>
            <a:spLocks noGrp="1" noChangeArrowheads="1"/>
          </p:cNvSpPr>
          <p:nvPr>
            <p:ph type="dt" sz="quarter" idx="1"/>
          </p:nvPr>
        </p:nvSpPr>
        <p:spPr bwMode="auto">
          <a:xfrm>
            <a:off x="4022725" y="0"/>
            <a:ext cx="3076575" cy="511175"/>
          </a:xfrm>
          <a:prstGeom prst="rect">
            <a:avLst/>
          </a:prstGeom>
          <a:noFill/>
          <a:ln w="9525">
            <a:noFill/>
            <a:miter lim="800000"/>
            <a:headEnd/>
            <a:tailEnd/>
          </a:ln>
          <a:effectLst/>
        </p:spPr>
        <p:txBody>
          <a:bodyPr vert="horz" wrap="none" lIns="94757" tIns="47378" rIns="94757" bIns="47378" numCol="1" anchor="t" anchorCtr="0" compatLnSpc="1">
            <a:prstTxWarp prst="textNoShape">
              <a:avLst/>
            </a:prstTxWarp>
          </a:bodyPr>
          <a:lstStyle>
            <a:lvl1pPr algn="r" defTabSz="947738" eaLnBrk="1" hangingPunct="1">
              <a:defRPr sz="1200">
                <a:solidFill>
                  <a:srgbClr val="00245B"/>
                </a:solidFill>
                <a:latin typeface="Verdana" pitchFamily="34" charset="0"/>
              </a:defRPr>
            </a:lvl1pPr>
          </a:lstStyle>
          <a:p>
            <a:pPr>
              <a:defRPr/>
            </a:pPr>
            <a:endParaRPr lang="de-DE"/>
          </a:p>
        </p:txBody>
      </p:sp>
      <p:sp>
        <p:nvSpPr>
          <p:cNvPr id="50180" name="Rectangle 4"/>
          <p:cNvSpPr>
            <a:spLocks noGrp="1" noChangeArrowheads="1"/>
          </p:cNvSpPr>
          <p:nvPr>
            <p:ph type="ftr" sz="quarter" idx="2"/>
          </p:nvPr>
        </p:nvSpPr>
        <p:spPr bwMode="auto">
          <a:xfrm>
            <a:off x="0" y="9723438"/>
            <a:ext cx="3076575" cy="511175"/>
          </a:xfrm>
          <a:prstGeom prst="rect">
            <a:avLst/>
          </a:prstGeom>
          <a:noFill/>
          <a:ln w="9525">
            <a:noFill/>
            <a:miter lim="800000"/>
            <a:headEnd/>
            <a:tailEnd/>
          </a:ln>
          <a:effectLst/>
        </p:spPr>
        <p:txBody>
          <a:bodyPr vert="horz" wrap="none" lIns="94757" tIns="47378" rIns="94757" bIns="47378" numCol="1" anchor="b" anchorCtr="0" compatLnSpc="1">
            <a:prstTxWarp prst="textNoShape">
              <a:avLst/>
            </a:prstTxWarp>
          </a:bodyPr>
          <a:lstStyle>
            <a:lvl1pPr defTabSz="947738" eaLnBrk="1" hangingPunct="1">
              <a:defRPr sz="1200">
                <a:solidFill>
                  <a:srgbClr val="00245B"/>
                </a:solidFill>
                <a:latin typeface="Verdana" pitchFamily="34" charset="0"/>
              </a:defRPr>
            </a:lvl1pPr>
          </a:lstStyle>
          <a:p>
            <a:pPr>
              <a:defRPr/>
            </a:pPr>
            <a:endParaRPr lang="de-DE"/>
          </a:p>
        </p:txBody>
      </p:sp>
      <p:sp>
        <p:nvSpPr>
          <p:cNvPr id="50181" name="Rectangle 5"/>
          <p:cNvSpPr>
            <a:spLocks noGrp="1" noChangeArrowheads="1"/>
          </p:cNvSpPr>
          <p:nvPr>
            <p:ph type="sldNum" sz="quarter" idx="3"/>
          </p:nvPr>
        </p:nvSpPr>
        <p:spPr bwMode="auto">
          <a:xfrm>
            <a:off x="4022725" y="9723438"/>
            <a:ext cx="3076575" cy="511175"/>
          </a:xfrm>
          <a:prstGeom prst="rect">
            <a:avLst/>
          </a:prstGeom>
          <a:noFill/>
          <a:ln w="9525">
            <a:noFill/>
            <a:miter lim="800000"/>
            <a:headEnd/>
            <a:tailEnd/>
          </a:ln>
          <a:effectLst/>
        </p:spPr>
        <p:txBody>
          <a:bodyPr vert="horz" wrap="none" lIns="94757" tIns="47378" rIns="94757" bIns="47378" numCol="1" anchor="b" anchorCtr="0" compatLnSpc="1">
            <a:prstTxWarp prst="textNoShape">
              <a:avLst/>
            </a:prstTxWarp>
          </a:bodyPr>
          <a:lstStyle>
            <a:lvl1pPr algn="r" defTabSz="947738" eaLnBrk="1" hangingPunct="1">
              <a:defRPr sz="1200">
                <a:solidFill>
                  <a:srgbClr val="00245B"/>
                </a:solidFill>
                <a:latin typeface="Verdana" pitchFamily="34" charset="0"/>
              </a:defRPr>
            </a:lvl1pPr>
          </a:lstStyle>
          <a:p>
            <a:pPr>
              <a:defRPr/>
            </a:pPr>
            <a:fld id="{4386300B-C214-4045-B513-2B6B1E748226}" type="slidenum">
              <a:rPr lang="de-DE"/>
              <a:pPr>
                <a:defRPr/>
              </a:pPr>
              <a:t>‹#›</a:t>
            </a:fld>
            <a:endParaRPr lang="de-DE"/>
          </a:p>
        </p:txBody>
      </p:sp>
    </p:spTree>
    <p:extLst>
      <p:ext uri="{BB962C8B-B14F-4D97-AF65-F5344CB8AC3E}">
        <p14:creationId xmlns:p14="http://schemas.microsoft.com/office/powerpoint/2010/main" val="3759918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4757" tIns="47378" rIns="94757" bIns="47378" numCol="1" anchor="t" anchorCtr="0" compatLnSpc="1">
            <a:prstTxWarp prst="textNoShape">
              <a:avLst/>
            </a:prstTxWarp>
          </a:bodyPr>
          <a:lstStyle>
            <a:lvl1pPr defTabSz="947738" eaLnBrk="1" hangingPunct="1">
              <a:defRPr sz="1200">
                <a:latin typeface="Verdana" pitchFamily="34" charset="0"/>
              </a:defRPr>
            </a:lvl1pPr>
          </a:lstStyle>
          <a:p>
            <a:pPr>
              <a:defRPr/>
            </a:pPr>
            <a:endParaRPr lang="de-DE"/>
          </a:p>
        </p:txBody>
      </p:sp>
      <p:sp>
        <p:nvSpPr>
          <p:cNvPr id="34819"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4757" tIns="47378" rIns="94757" bIns="47378" numCol="1" anchor="t" anchorCtr="0" compatLnSpc="1">
            <a:prstTxWarp prst="textNoShape">
              <a:avLst/>
            </a:prstTxWarp>
          </a:bodyPr>
          <a:lstStyle>
            <a:lvl1pPr algn="r" defTabSz="947738" eaLnBrk="1" hangingPunct="1">
              <a:defRPr sz="1200">
                <a:latin typeface="Verdana" pitchFamily="34" charset="0"/>
              </a:defRPr>
            </a:lvl1pPr>
          </a:lstStyle>
          <a:p>
            <a:pPr>
              <a:defRPr/>
            </a:pPr>
            <a:endParaRPr lang="de-DE"/>
          </a:p>
        </p:txBody>
      </p:sp>
      <p:sp>
        <p:nvSpPr>
          <p:cNvPr id="12292" name="Rectangle 4"/>
          <p:cNvSpPr>
            <a:spLocks noGrp="1" noRot="1" noChangeAspect="1" noChangeArrowheads="1" noTextEdit="1"/>
          </p:cNvSpPr>
          <p:nvPr>
            <p:ph type="sldImg" idx="2"/>
          </p:nvPr>
        </p:nvSpPr>
        <p:spPr bwMode="auto">
          <a:xfrm>
            <a:off x="141288" y="768350"/>
            <a:ext cx="6818312" cy="3836988"/>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4757" tIns="47378" rIns="94757" bIns="47378" numCol="1" anchor="t" anchorCtr="0" compatLnSpc="1">
            <a:prstTxWarp prst="textNoShape">
              <a:avLst/>
            </a:prstTxWarp>
          </a:bodyPr>
          <a:lstStyle/>
          <a:p>
            <a:pPr lvl="0"/>
            <a:r>
              <a:rPr lang="de-DE" noProof="0"/>
              <a:t>Klicken Sie, um die Formate des Vorlagentextes zu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4822"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4757" tIns="47378" rIns="94757" bIns="47378" numCol="1" anchor="b" anchorCtr="0" compatLnSpc="1">
            <a:prstTxWarp prst="textNoShape">
              <a:avLst/>
            </a:prstTxWarp>
          </a:bodyPr>
          <a:lstStyle>
            <a:lvl1pPr defTabSz="947738" eaLnBrk="1" hangingPunct="1">
              <a:defRPr sz="1200">
                <a:latin typeface="Times New Roman" pitchFamily="18" charset="0"/>
              </a:defRPr>
            </a:lvl1pPr>
          </a:lstStyle>
          <a:p>
            <a:pPr>
              <a:defRPr/>
            </a:pPr>
            <a:endParaRPr lang="de-DE"/>
          </a:p>
        </p:txBody>
      </p:sp>
      <p:sp>
        <p:nvSpPr>
          <p:cNvPr id="34823"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4757" tIns="47378" rIns="94757" bIns="47378" numCol="1" anchor="b" anchorCtr="0" compatLnSpc="1">
            <a:prstTxWarp prst="textNoShape">
              <a:avLst/>
            </a:prstTxWarp>
          </a:bodyPr>
          <a:lstStyle>
            <a:lvl1pPr algn="r" defTabSz="947738" eaLnBrk="1" hangingPunct="1">
              <a:defRPr sz="1200">
                <a:latin typeface="Times New Roman" pitchFamily="18" charset="0"/>
              </a:defRPr>
            </a:lvl1pPr>
          </a:lstStyle>
          <a:p>
            <a:pPr>
              <a:defRPr/>
            </a:pPr>
            <a:fld id="{FABCA902-51D0-4602-B06E-7B2FCFF5FAD7}" type="slidenum">
              <a:rPr lang="de-DE"/>
              <a:pPr>
                <a:defRPr/>
              </a:pPr>
              <a:t>‹#›</a:t>
            </a:fld>
            <a:endParaRPr lang="de-DE"/>
          </a:p>
        </p:txBody>
      </p:sp>
    </p:spTree>
    <p:extLst>
      <p:ext uri="{BB962C8B-B14F-4D97-AF65-F5344CB8AC3E}">
        <p14:creationId xmlns:p14="http://schemas.microsoft.com/office/powerpoint/2010/main" val="2071688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Verdana" pitchFamily="34" charset="0"/>
        <a:ea typeface="+mn-ea"/>
        <a:cs typeface="+mn-cs"/>
      </a:defRPr>
    </a:lvl1pPr>
    <a:lvl2pPr marL="457200" algn="l" rtl="0" eaLnBrk="0" fontAlgn="base" hangingPunct="0">
      <a:spcBef>
        <a:spcPct val="30000"/>
      </a:spcBef>
      <a:spcAft>
        <a:spcPct val="0"/>
      </a:spcAft>
      <a:defRPr kumimoji="1" sz="1200" kern="1200">
        <a:solidFill>
          <a:schemeClr val="tx1"/>
        </a:solidFill>
        <a:latin typeface="Verdana"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Verdana"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Verdana"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41288" y="768350"/>
            <a:ext cx="6818312" cy="3836988"/>
          </a:xfrm>
          <a:ln/>
        </p:spPr>
      </p:sp>
      <p:sp>
        <p:nvSpPr>
          <p:cNvPr id="56323" name="Rectangle 3"/>
          <p:cNvSpPr>
            <a:spLocks noGrp="1" noChangeArrowheads="1"/>
          </p:cNvSpPr>
          <p:nvPr>
            <p:ph type="body" idx="1"/>
          </p:nvPr>
        </p:nvSpPr>
        <p:spPr>
          <a:noFill/>
          <a:ln/>
        </p:spPr>
        <p:txBody>
          <a:bodyPr/>
          <a:lstStyle/>
          <a:p>
            <a:r>
              <a:rPr lang="de-DE" dirty="0"/>
              <a:t>Guten Morgen! Ich habe gehört, ihr habt heute schon so einiges gelernt. Da möchten wir gerne weitermachen. Und zwar seid ihr gerade beim Workshop Hey Siri, spiel mir mein Lieblingslied. </a:t>
            </a:r>
          </a:p>
          <a:p>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ChatGPTs neuste Version gibt es schon eine Weile. Viele Applikationen nutzen das Sprachenmodell für ganz verschiedene Zwecke nicht nur für Chatbots.</a:t>
            </a:r>
            <a:br>
              <a:rPr lang="en-DE" dirty="0"/>
            </a:br>
            <a:r>
              <a:rPr lang="en-DE" dirty="0"/>
              <a:t>Beispielsweise kann man Apps, die ChatGPT nutzen, bitten Bilder zu generieren - wie das Igel B</a:t>
            </a:r>
            <a:r>
              <a:rPr lang="en-GB" dirty="0" err="1"/>
              <a:t>i</a:t>
            </a:r>
            <a:r>
              <a:rPr lang="en-DE" dirty="0"/>
              <a:t>ld dort oben. </a:t>
            </a:r>
            <a:br>
              <a:rPr lang="en-DE" dirty="0"/>
            </a:br>
            <a:r>
              <a:rPr lang="en-DE" dirty="0"/>
              <a:t>(Dafür gibt man zum Beispiel ein “Igel sitzt auf dem Tisch, schaut nach vorne und liegt auf Sonnenblumen”. </a:t>
            </a:r>
            <a:r>
              <a:rPr lang="en-GB" dirty="0"/>
              <a:t>W</a:t>
            </a:r>
            <a:r>
              <a:rPr lang="en-DE" dirty="0"/>
              <a:t>as genau da rauskommt, weiß man allerdings nie so richtig.)</a:t>
            </a:r>
          </a:p>
          <a:p>
            <a:r>
              <a:rPr lang="en-DE" dirty="0"/>
              <a:t>Außerdem kann man sogar Lieder erstellen. Ich habe da mal was vorbereitet.</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14</a:t>
            </a:fld>
            <a:endParaRPr lang="de-DE"/>
          </a:p>
        </p:txBody>
      </p:sp>
    </p:spTree>
    <p:extLst>
      <p:ext uri="{BB962C8B-B14F-4D97-AF65-F5344CB8AC3E}">
        <p14:creationId xmlns:p14="http://schemas.microsoft.com/office/powerpoint/2010/main" val="1770875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Aber heute geht es uns eher um Virtuelle Assistenten, die uns antworten – Chatbots. Ich habe euch vorhin den ELIZABOT von 1966 gezeigt. </a:t>
            </a:r>
          </a:p>
          <a:p>
            <a:r>
              <a:rPr lang="en-GB" dirty="0"/>
              <a:t>L</a:t>
            </a:r>
            <a:r>
              <a:rPr lang="en-DE" dirty="0"/>
              <a:t>asst uns mal einen neueren Chatbot – PI genannt – ansehen, der ChatGPT nutzt.</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15</a:t>
            </a:fld>
            <a:endParaRPr lang="de-DE"/>
          </a:p>
        </p:txBody>
      </p:sp>
    </p:spTree>
    <p:extLst>
      <p:ext uri="{BB962C8B-B14F-4D97-AF65-F5344CB8AC3E}">
        <p14:creationId xmlns:p14="http://schemas.microsoft.com/office/powerpoint/2010/main" val="4144464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 Was können C</a:t>
            </a:r>
            <a:r>
              <a:rPr lang="en-GB" dirty="0"/>
              <a:t>h</a:t>
            </a:r>
            <a:r>
              <a:rPr lang="en-DE" dirty="0"/>
              <a:t>atbots alles?</a:t>
            </a:r>
          </a:p>
          <a:p>
            <a:r>
              <a:rPr lang="en-DE" dirty="0"/>
              <a:t>Rex zum Beispiel erkennt, ob ein Ton erklingt. Eliza erkennt sogar schon Muster – Wie wird ein Satz gebaut? Was ist das T</a:t>
            </a:r>
            <a:r>
              <a:rPr lang="en-GB" dirty="0"/>
              <a:t>h</a:t>
            </a:r>
            <a:r>
              <a:rPr lang="en-DE" dirty="0"/>
              <a:t>ema?  </a:t>
            </a:r>
          </a:p>
          <a:p>
            <a:br>
              <a:rPr lang="en-DE" dirty="0"/>
            </a:br>
            <a:r>
              <a:rPr lang="en-DE" dirty="0"/>
              <a:t>2. M</a:t>
            </a:r>
            <a:r>
              <a:rPr lang="en-GB" dirty="0" err="1"/>
              <a:t>i</a:t>
            </a:r>
            <a:r>
              <a:rPr lang="en-DE" dirty="0"/>
              <a:t>t Siri und Alexa haben wir Chatbots, die sogar Gesprochenes verstehen können.</a:t>
            </a:r>
            <a:br>
              <a:rPr lang="en-DE" dirty="0"/>
            </a:br>
            <a:r>
              <a:rPr lang="en-DE" dirty="0"/>
              <a:t>ChatGPT kann sogar selbst Sätze bauen und nicht nur vorbestimmte Antworten auswählen.</a:t>
            </a:r>
          </a:p>
          <a:p>
            <a:endParaRPr lang="en-DE" dirty="0"/>
          </a:p>
          <a:p>
            <a:r>
              <a:rPr lang="en-DE" dirty="0"/>
              <a:t>3. Wir fassen also zusammen, es gibt viele Arten von Chatbots. Es gibt, welche, die Antworten auf Basis von Regeln auswählen – je nachdem welches Stichwort fällt. Und es gibt Chatbots, die die menschliche Sprache verarbeiten. Dafür braucht es komplexe Software und Experten. Der C</a:t>
            </a:r>
            <a:r>
              <a:rPr lang="en-GB" dirty="0"/>
              <a:t>h</a:t>
            </a:r>
            <a:r>
              <a:rPr lang="en-DE" dirty="0"/>
              <a:t>atbot kann dann zum Beispiel erkennen, was das S</a:t>
            </a:r>
            <a:r>
              <a:rPr lang="en-GB" dirty="0"/>
              <a:t>u</a:t>
            </a:r>
            <a:r>
              <a:rPr lang="en-DE" dirty="0"/>
              <a:t>bjekt oder Objekt im Satz ist und ganz wichtig – der Chatbot kann dazu lernen. </a:t>
            </a:r>
          </a:p>
          <a:p>
            <a:endParaRPr lang="en-DE" dirty="0"/>
          </a:p>
          <a:p>
            <a:r>
              <a:rPr lang="en-DE" dirty="0"/>
              <a:t>Weil es gar nicht so einfach ist, zu verstehen, wie Chatbots das können, überlegen wir uns das heute zusammen. </a:t>
            </a:r>
            <a:br>
              <a:rPr lang="en-DE" dirty="0"/>
            </a:br>
            <a:br>
              <a:rPr lang="en-DE" dirty="0"/>
            </a:br>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16</a:t>
            </a:fld>
            <a:endParaRPr lang="de-DE"/>
          </a:p>
        </p:txBody>
      </p:sp>
    </p:spTree>
    <p:extLst>
      <p:ext uri="{BB962C8B-B14F-4D97-AF65-F5344CB8AC3E}">
        <p14:creationId xmlns:p14="http://schemas.microsoft.com/office/powerpoint/2010/main" val="719240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11:27 (mit Fragen)</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17</a:t>
            </a:fld>
            <a:endParaRPr lang="de-DE"/>
          </a:p>
        </p:txBody>
      </p:sp>
    </p:spTree>
    <p:extLst>
      <p:ext uri="{BB962C8B-B14F-4D97-AF65-F5344CB8AC3E}">
        <p14:creationId xmlns:p14="http://schemas.microsoft.com/office/powerpoint/2010/main" val="87212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Gruppen aufteilen: links und rechts, wie sie sitzen</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18</a:t>
            </a:fld>
            <a:endParaRPr lang="de-DE"/>
          </a:p>
        </p:txBody>
      </p:sp>
    </p:spTree>
    <p:extLst>
      <p:ext uri="{BB962C8B-B14F-4D97-AF65-F5344CB8AC3E}">
        <p14:creationId xmlns:p14="http://schemas.microsoft.com/office/powerpoint/2010/main" val="1429364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a:t>11:45</a:t>
            </a:r>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21</a:t>
            </a:fld>
            <a:endParaRPr lang="de-DE"/>
          </a:p>
        </p:txBody>
      </p:sp>
    </p:spTree>
    <p:extLst>
      <p:ext uri="{BB962C8B-B14F-4D97-AF65-F5344CB8AC3E}">
        <p14:creationId xmlns:p14="http://schemas.microsoft.com/office/powerpoint/2010/main" val="969596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11:53</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22</a:t>
            </a:fld>
            <a:endParaRPr lang="de-DE"/>
          </a:p>
        </p:txBody>
      </p:sp>
    </p:spTree>
    <p:extLst>
      <p:ext uri="{BB962C8B-B14F-4D97-AF65-F5344CB8AC3E}">
        <p14:creationId xmlns:p14="http://schemas.microsoft.com/office/powerpoint/2010/main" val="4280450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12:03</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24</a:t>
            </a:fld>
            <a:endParaRPr lang="de-DE"/>
          </a:p>
        </p:txBody>
      </p:sp>
    </p:spTree>
    <p:extLst>
      <p:ext uri="{BB962C8B-B14F-4D97-AF65-F5344CB8AC3E}">
        <p14:creationId xmlns:p14="http://schemas.microsoft.com/office/powerpoint/2010/main" val="1650102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12:08 In der großen Runde zusammen</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25</a:t>
            </a:fld>
            <a:endParaRPr lang="de-DE"/>
          </a:p>
        </p:txBody>
      </p:sp>
    </p:spTree>
    <p:extLst>
      <p:ext uri="{BB962C8B-B14F-4D97-AF65-F5344CB8AC3E}">
        <p14:creationId xmlns:p14="http://schemas.microsoft.com/office/powerpoint/2010/main" val="2724351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12:13</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27</a:t>
            </a:fld>
            <a:endParaRPr lang="de-DE"/>
          </a:p>
        </p:txBody>
      </p:sp>
    </p:spTree>
    <p:extLst>
      <p:ext uri="{BB962C8B-B14F-4D97-AF65-F5344CB8AC3E}">
        <p14:creationId xmlns:p14="http://schemas.microsoft.com/office/powerpoint/2010/main" val="4116085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Ulrike und </a:t>
            </a:r>
            <a:r>
              <a:rPr lang="en-GB" dirty="0" err="1"/>
              <a:t>ihre</a:t>
            </a:r>
            <a:r>
              <a:rPr lang="en-GB" dirty="0"/>
              <a:t> </a:t>
            </a:r>
            <a:r>
              <a:rPr lang="en-GB" dirty="0" err="1"/>
              <a:t>Kollegen</a:t>
            </a:r>
            <a:r>
              <a:rPr lang="en-GB" dirty="0"/>
              <a:t> </a:t>
            </a:r>
            <a:r>
              <a:rPr lang="en-GB" dirty="0" err="1"/>
              <a:t>beschäftigen</a:t>
            </a:r>
            <a:r>
              <a:rPr lang="en-GB" dirty="0"/>
              <a:t> </a:t>
            </a:r>
            <a:r>
              <a:rPr lang="en-GB" dirty="0" err="1"/>
              <a:t>sich</a:t>
            </a:r>
            <a:r>
              <a:rPr lang="en-GB" dirty="0"/>
              <a:t> </a:t>
            </a:r>
            <a:r>
              <a:rPr lang="en-GB" dirty="0" err="1"/>
              <a:t>mit</a:t>
            </a:r>
            <a:r>
              <a:rPr lang="en-GB" dirty="0"/>
              <a:t> </a:t>
            </a:r>
            <a:r>
              <a:rPr lang="en-GB" dirty="0" err="1"/>
              <a:t>künstlicher</a:t>
            </a:r>
            <a:r>
              <a:rPr lang="en-GB" dirty="0"/>
              <a:t> </a:t>
            </a:r>
            <a:r>
              <a:rPr lang="en-GB" dirty="0" err="1"/>
              <a:t>Intelligenz</a:t>
            </a:r>
            <a:r>
              <a:rPr lang="en-GB" dirty="0"/>
              <a:t> und </a:t>
            </a:r>
            <a:r>
              <a:rPr lang="en-GB" dirty="0" err="1"/>
              <a:t>wie</a:t>
            </a:r>
            <a:r>
              <a:rPr lang="en-GB" dirty="0"/>
              <a:t> man </a:t>
            </a:r>
            <a:r>
              <a:rPr lang="en-GB" dirty="0" err="1"/>
              <a:t>diese</a:t>
            </a:r>
            <a:r>
              <a:rPr lang="en-GB" dirty="0"/>
              <a:t> </a:t>
            </a:r>
            <a:r>
              <a:rPr lang="en-GB" dirty="0" err="1"/>
              <a:t>Technologien</a:t>
            </a:r>
            <a:r>
              <a:rPr lang="en-GB" dirty="0"/>
              <a:t> gut auf die </a:t>
            </a:r>
            <a:r>
              <a:rPr lang="en-GB" dirty="0" err="1"/>
              <a:t>Bedürfnisse</a:t>
            </a:r>
            <a:r>
              <a:rPr lang="en-GB" dirty="0"/>
              <a:t> der Gesellschaft </a:t>
            </a:r>
            <a:r>
              <a:rPr lang="en-GB" dirty="0" err="1"/>
              <a:t>anpasst</a:t>
            </a:r>
            <a:r>
              <a:rPr lang="en-GB" dirty="0"/>
              <a:t>. </a:t>
            </a:r>
            <a:br>
              <a:rPr lang="en-GB" dirty="0"/>
            </a:br>
            <a:r>
              <a:rPr lang="en-GB" dirty="0" err="1"/>
              <a:t>Wir</a:t>
            </a:r>
            <a:r>
              <a:rPr lang="en-GB" dirty="0"/>
              <a:t> </a:t>
            </a:r>
            <a:r>
              <a:rPr lang="en-GB" dirty="0" err="1"/>
              <a:t>bringen</a:t>
            </a:r>
            <a:r>
              <a:rPr lang="en-GB" dirty="0"/>
              <a:t> </a:t>
            </a:r>
            <a:r>
              <a:rPr lang="en-GB" dirty="0" err="1"/>
              <a:t>diese</a:t>
            </a:r>
            <a:r>
              <a:rPr lang="en-GB" dirty="0"/>
              <a:t> </a:t>
            </a:r>
            <a:r>
              <a:rPr lang="en-GB" dirty="0" err="1"/>
              <a:t>Themen</a:t>
            </a:r>
            <a:r>
              <a:rPr lang="en-GB" dirty="0"/>
              <a:t> </a:t>
            </a:r>
            <a:r>
              <a:rPr lang="en-GB" dirty="0" err="1"/>
              <a:t>dann</a:t>
            </a:r>
            <a:r>
              <a:rPr lang="en-GB" dirty="0"/>
              <a:t> </a:t>
            </a:r>
            <a:r>
              <a:rPr lang="en-GB" dirty="0" err="1"/>
              <a:t>sogar</a:t>
            </a:r>
            <a:r>
              <a:rPr lang="en-GB" dirty="0"/>
              <a:t> den </a:t>
            </a:r>
            <a:r>
              <a:rPr lang="en-GB" dirty="0" err="1"/>
              <a:t>Studierenden</a:t>
            </a:r>
            <a:r>
              <a:rPr lang="en-GB" dirty="0"/>
              <a:t> </a:t>
            </a:r>
            <a:r>
              <a:rPr lang="en-GB" dirty="0" err="1"/>
              <a:t>bei</a:t>
            </a:r>
            <a:r>
              <a:rPr lang="en-GB" dirty="0"/>
              <a:t>.</a:t>
            </a:r>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4</a:t>
            </a:fld>
            <a:endParaRPr lang="de-DE"/>
          </a:p>
        </p:txBody>
      </p:sp>
    </p:spTree>
    <p:extLst>
      <p:ext uri="{BB962C8B-B14F-4D97-AF65-F5344CB8AC3E}">
        <p14:creationId xmlns:p14="http://schemas.microsoft.com/office/powerpoint/2010/main" val="1706280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28</a:t>
            </a:fld>
            <a:endParaRPr lang="de-DE"/>
          </a:p>
        </p:txBody>
      </p:sp>
    </p:spTree>
    <p:extLst>
      <p:ext uri="{BB962C8B-B14F-4D97-AF65-F5344CB8AC3E}">
        <p14:creationId xmlns:p14="http://schemas.microsoft.com/office/powerpoint/2010/main" val="2293154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a:p>
            <a:r>
              <a:rPr lang="en-DE" dirty="0"/>
              <a:t>Sucht euch eine der 3 Fragen auf und notiert euch ganz kurz eure Antwort, oder merkt euch sie direkt. In 1 Minute gehen wir Reihum und teilen eure Ergebnisse mit.</a:t>
            </a:r>
          </a:p>
          <a:p>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29</a:t>
            </a:fld>
            <a:endParaRPr lang="de-DE"/>
          </a:p>
        </p:txBody>
      </p:sp>
    </p:spTree>
    <p:extLst>
      <p:ext uri="{BB962C8B-B14F-4D97-AF65-F5344CB8AC3E}">
        <p14:creationId xmlns:p14="http://schemas.microsoft.com/office/powerpoint/2010/main" val="284960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M</a:t>
            </a:r>
            <a:r>
              <a:rPr lang="en-GB" dirty="0" err="1"/>
              <a:t>i</a:t>
            </a:r>
            <a:r>
              <a:rPr lang="en-DE" dirty="0"/>
              <a:t>t dem Nachbarn, zur Not eine 3er Gruppe. –&gt; Lest bitte der Reihe nach eure 6 Begriffe vor und sagt dazu nochmal eure Namen (Namensschilder?). Danach nehme ich mir ein paar Keypunkte raus. </a:t>
            </a:r>
            <a:r>
              <a:rPr lang="en-GB" dirty="0"/>
              <a:t>D</a:t>
            </a:r>
            <a:r>
              <a:rPr lang="en-DE" dirty="0"/>
              <a:t>ie wir später aufgreifen. </a:t>
            </a:r>
          </a:p>
          <a:p>
            <a:endParaRPr lang="en-DE" dirty="0"/>
          </a:p>
          <a:p>
            <a:br>
              <a:rPr lang="en-DE" dirty="0"/>
            </a:br>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7</a:t>
            </a:fld>
            <a:endParaRPr lang="de-DE"/>
          </a:p>
        </p:txBody>
      </p:sp>
    </p:spTree>
    <p:extLst>
      <p:ext uri="{BB962C8B-B14F-4D97-AF65-F5344CB8AC3E}">
        <p14:creationId xmlns:p14="http://schemas.microsoft.com/office/powerpoint/2010/main" val="152556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11:12</a:t>
            </a:r>
          </a:p>
          <a:p>
            <a:endParaRPr lang="en-DE" dirty="0"/>
          </a:p>
          <a:p>
            <a:r>
              <a:rPr lang="en-DE" dirty="0"/>
              <a:t>Virtuelle Assistenten und Chatbots findet man in vielen S</a:t>
            </a:r>
            <a:r>
              <a:rPr lang="en-GB" dirty="0" err="1"/>
              <a:t>i</a:t>
            </a:r>
            <a:r>
              <a:rPr lang="en-DE" dirty="0"/>
              <a:t>tuationen. Ihr habt bestimmt schon einmal mitbekommen, wie eure Eltern bei einer Bank, einem Arzt oder einem Amt anrufen. Und statt eines Menschen hört man eine Roboterstimme und landet in einer Warte schlange. : “Drücken Sie die 1 um….”. Auch wenn es ganz simpel ist, ist das eine virtuelle – eine nicht menschliche Assistenz.</a:t>
            </a:r>
            <a:br>
              <a:rPr lang="en-DE" dirty="0"/>
            </a:br>
            <a:br>
              <a:rPr lang="en-DE" dirty="0"/>
            </a:br>
            <a:r>
              <a:rPr lang="en-DE" dirty="0"/>
              <a:t>Um zu wissen womit wir uns befassen, schauen wir uns erst einmal Beispiele an. Schon vor über hundert Jahren gab es ein Hundespielzeug. Das war damals ganz modern und etwas neues. Wenn man  ruft, kommt R</a:t>
            </a:r>
            <a:r>
              <a:rPr lang="en-GB" dirty="0"/>
              <a:t>e</a:t>
            </a:r>
            <a:r>
              <a:rPr lang="en-DE" dirty="0"/>
              <a:t>x aus seiner Hütte. Für Kinder heutzutage wáre das ganz schön simpel, aber damals war das modernste Technologie. </a:t>
            </a:r>
            <a:r>
              <a:rPr lang="en-DE" dirty="0">
                <a:sym typeface="Wingdings" pitchFamily="2" charset="2"/>
              </a:rPr>
              <a:t> </a:t>
            </a:r>
          </a:p>
          <a:p>
            <a:endParaRPr lang="en-DE" dirty="0">
              <a:sym typeface="Wingdings" pitchFamily="2" charset="2"/>
            </a:endParaRPr>
          </a:p>
          <a:p>
            <a:r>
              <a:rPr lang="en-DE" dirty="0">
                <a:sym typeface="Wingdings" pitchFamily="2" charset="2"/>
              </a:rPr>
              <a:t>Unser nächstes Beispiel ist von 1966. Und zwar der Eliza – Bot. Der Elizabot ist ein Chatbot, der die R</a:t>
            </a:r>
            <a:r>
              <a:rPr lang="en-GB" dirty="0">
                <a:sym typeface="Wingdings" pitchFamily="2" charset="2"/>
              </a:rPr>
              <a:t>o</a:t>
            </a:r>
            <a:r>
              <a:rPr lang="en-DE" dirty="0">
                <a:sym typeface="Wingdings" pitchFamily="2" charset="2"/>
              </a:rPr>
              <a:t>lle eines Psychotherapeuten einnehmen sollte. Man kann mit Eliza über seine Emotionen reden und bekommt ganz häufig Fragen zurück</a:t>
            </a:r>
          </a:p>
          <a:p>
            <a:endParaRPr lang="en-DE" dirty="0">
              <a:sym typeface="Wingdings" pitchFamily="2" charset="2"/>
            </a:endParaRP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8</a:t>
            </a:fld>
            <a:endParaRPr lang="de-DE"/>
          </a:p>
        </p:txBody>
      </p:sp>
    </p:spTree>
    <p:extLst>
      <p:ext uri="{BB962C8B-B14F-4D97-AF65-F5344CB8AC3E}">
        <p14:creationId xmlns:p14="http://schemas.microsoft.com/office/powerpoint/2010/main" val="1286455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sym typeface="Wingdings" pitchFamily="2" charset="2"/>
              </a:rPr>
              <a:t>Ich habe es Eliza auch besonders schwer gemacht. </a:t>
            </a:r>
          </a:p>
          <a:p>
            <a:r>
              <a:rPr lang="en-DE" dirty="0">
                <a:sym typeface="Wingdings" pitchFamily="2" charset="2"/>
              </a:rPr>
              <a:t>So schlau war der Bot nämlich gar nicht. </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9</a:t>
            </a:fld>
            <a:endParaRPr lang="de-DE"/>
          </a:p>
        </p:txBody>
      </p:sp>
    </p:spTree>
    <p:extLst>
      <p:ext uri="{BB962C8B-B14F-4D97-AF65-F5344CB8AC3E}">
        <p14:creationId xmlns:p14="http://schemas.microsoft.com/office/powerpoint/2010/main" val="1721962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sym typeface="Wingdings" pitchFamily="2" charset="2"/>
              </a:rPr>
              <a:t>50 Jahre später 2010 wurden schon viel bessere Bots entwickelt wie Siri und danach Alexa. Ihr kennt bestimmt Personen.</a:t>
            </a:r>
          </a:p>
          <a:p>
            <a:r>
              <a:rPr lang="en-DE" dirty="0">
                <a:sym typeface="Wingdings" pitchFamily="2" charset="2"/>
              </a:rPr>
              <a:t>Wer kennt sie denn? Händer hoch.</a:t>
            </a:r>
          </a:p>
          <a:p>
            <a:r>
              <a:rPr lang="en-DE" dirty="0">
                <a:sym typeface="Wingdings" pitchFamily="2" charset="2"/>
              </a:rPr>
              <a:t>Weiß einer, was man die so fragen kann?</a:t>
            </a:r>
          </a:p>
          <a:p>
            <a:endParaRPr lang="en-DE" dirty="0">
              <a:sym typeface="Wingdings" pitchFamily="2" charset="2"/>
            </a:endParaRPr>
          </a:p>
          <a:p>
            <a:endParaRPr lang="en-DE" dirty="0">
              <a:sym typeface="Wingdings" pitchFamily="2" charset="2"/>
            </a:endParaRPr>
          </a:p>
          <a:p>
            <a:r>
              <a:rPr lang="en-DE" dirty="0">
                <a:sym typeface="Wingdings" pitchFamily="2" charset="2"/>
              </a:rPr>
              <a:t>die damit Musik oder Licht an und ausschalten oder sogar online besstellen. Diese beiden sind schon viel weiter und verstehen mehr als Eliza. </a:t>
            </a:r>
          </a:p>
          <a:p>
            <a:endParaRPr lang="en-DE" dirty="0">
              <a:sym typeface="Wingdings" pitchFamily="2" charset="2"/>
            </a:endParaRPr>
          </a:p>
          <a:p>
            <a:r>
              <a:rPr lang="en-DE" dirty="0">
                <a:sym typeface="Wingdings" pitchFamily="2" charset="2"/>
              </a:rPr>
              <a:t>In den nächsten Jahren wurden viele verschiedene Tools entwickelt.</a:t>
            </a:r>
          </a:p>
          <a:p>
            <a:endParaRPr lang="en-DE" dirty="0">
              <a:sym typeface="Wingdings" pitchFamily="2" charset="2"/>
            </a:endParaRP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10</a:t>
            </a:fld>
            <a:endParaRPr lang="de-DE"/>
          </a:p>
        </p:txBody>
      </p:sp>
    </p:spTree>
    <p:extLst>
      <p:ext uri="{BB962C8B-B14F-4D97-AF65-F5344CB8AC3E}">
        <p14:creationId xmlns:p14="http://schemas.microsoft.com/office/powerpoint/2010/main" val="2792137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Hier könnte ich euch viele zeigen. Eins was mir besonders auffiel ist Replika. Hier kann man einen Avatar erstellten, der sich wie eine beste Freundin verhält. </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11</a:t>
            </a:fld>
            <a:endParaRPr lang="de-DE"/>
          </a:p>
        </p:txBody>
      </p:sp>
    </p:spTree>
    <p:extLst>
      <p:ext uri="{BB962C8B-B14F-4D97-AF65-F5344CB8AC3E}">
        <p14:creationId xmlns:p14="http://schemas.microsoft.com/office/powerpoint/2010/main" val="3874031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Die Idee war es, oft mit der AI-Freundin zu schreiben, sodass sie dazu lernt.</a:t>
            </a:r>
            <a:br>
              <a:rPr lang="en-DE" dirty="0"/>
            </a:br>
            <a:r>
              <a:rPr lang="en-DE" dirty="0"/>
              <a:t>Hier habe ich mal ein kleines Video aufgenommen vom ersten Kennenlernen.</a:t>
            </a:r>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12</a:t>
            </a:fld>
            <a:endParaRPr lang="de-DE"/>
          </a:p>
        </p:txBody>
      </p:sp>
    </p:spTree>
    <p:extLst>
      <p:ext uri="{BB962C8B-B14F-4D97-AF65-F5344CB8AC3E}">
        <p14:creationId xmlns:p14="http://schemas.microsoft.com/office/powerpoint/2010/main" val="2964186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sym typeface="Wingdings" pitchFamily="2" charset="2"/>
              </a:rPr>
              <a:t>Unser letztes Beispiel ist etwas ganz neues – ChatGPT. Vielleicht haben eure Lehrer schon davon erzählt. ChatGPT ist ein S</a:t>
            </a:r>
            <a:r>
              <a:rPr lang="en-GB" dirty="0">
                <a:sym typeface="Wingdings" pitchFamily="2" charset="2"/>
              </a:rPr>
              <a:t>p</a:t>
            </a:r>
            <a:r>
              <a:rPr lang="en-DE" dirty="0">
                <a:sym typeface="Wingdings" pitchFamily="2" charset="2"/>
              </a:rPr>
              <a:t>rachenmodell. Das bedeutet, es kann sehr gut klingende Sätze selbst bauen und sich auf Fragen beziehen. Fragt ihr zum Beispiel nach der Definition schon “Was ist ein Chatbot” kommt eine gut klingende Antwort. Was ChatGPT aber nicht kann, ist zu checken, ob das stimmt. </a:t>
            </a:r>
          </a:p>
          <a:p>
            <a:endParaRPr lang="en-DE" dirty="0">
              <a:sym typeface="Wingdings" pitchFamily="2" charset="2"/>
            </a:endParaRPr>
          </a:p>
          <a:p>
            <a:r>
              <a:rPr lang="en-DE" dirty="0">
                <a:sym typeface="Wingdings" pitchFamily="2" charset="2"/>
              </a:rPr>
              <a:t>Sprache zu verstehen ist aber auch sehr schwer. Beispielsweise gibt es Wörter mit mehreren Bedeutungen. </a:t>
            </a:r>
            <a:br>
              <a:rPr lang="en-DE" dirty="0">
                <a:sym typeface="Wingdings" pitchFamily="2" charset="2"/>
              </a:rPr>
            </a:br>
            <a:r>
              <a:rPr lang="en-DE" dirty="0">
                <a:solidFill>
                  <a:srgbClr val="FFFF00"/>
                </a:solidFill>
                <a:sym typeface="Wingdings" pitchFamily="2" charset="2"/>
              </a:rPr>
              <a:t>Wenn ich das Wort “Blatt” sage, kann mir jemand sagen, was ich meine? Wo findet man ein Blatt? </a:t>
            </a:r>
            <a:r>
              <a:rPr lang="en-DE" b="1" dirty="0">
                <a:solidFill>
                  <a:srgbClr val="FFFF00"/>
                </a:solidFill>
                <a:sym typeface="Wingdings" pitchFamily="2" charset="2"/>
              </a:rPr>
              <a:t>[INTERAKTION]</a:t>
            </a:r>
            <a:br>
              <a:rPr lang="en-DE" dirty="0">
                <a:sym typeface="Wingdings" pitchFamily="2" charset="2"/>
              </a:rPr>
            </a:br>
            <a:r>
              <a:rPr lang="en-DE" dirty="0">
                <a:sym typeface="Wingdings" pitchFamily="2" charset="2"/>
              </a:rPr>
              <a:t>Chatbots wie Eliza können damit noch nicht umgehen und würden dann sehr allgemein antworten.</a:t>
            </a:r>
            <a:br>
              <a:rPr lang="en-DE" dirty="0"/>
            </a:br>
            <a:endParaRPr lang="en-DE" dirty="0"/>
          </a:p>
        </p:txBody>
      </p:sp>
      <p:sp>
        <p:nvSpPr>
          <p:cNvPr id="4" name="Slide Number Placeholder 3"/>
          <p:cNvSpPr>
            <a:spLocks noGrp="1"/>
          </p:cNvSpPr>
          <p:nvPr>
            <p:ph type="sldNum" sz="quarter" idx="5"/>
          </p:nvPr>
        </p:nvSpPr>
        <p:spPr/>
        <p:txBody>
          <a:bodyPr/>
          <a:lstStyle/>
          <a:p>
            <a:pPr>
              <a:defRPr/>
            </a:pPr>
            <a:fld id="{FABCA902-51D0-4602-B06E-7B2FCFF5FAD7}" type="slidenum">
              <a:rPr lang="de-DE" smtClean="0"/>
              <a:pPr>
                <a:defRPr/>
              </a:pPr>
              <a:t>13</a:t>
            </a:fld>
            <a:endParaRPr lang="de-DE"/>
          </a:p>
        </p:txBody>
      </p:sp>
    </p:spTree>
    <p:extLst>
      <p:ext uri="{BB962C8B-B14F-4D97-AF65-F5344CB8AC3E}">
        <p14:creationId xmlns:p14="http://schemas.microsoft.com/office/powerpoint/2010/main" val="175619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5059" name="Rectangle 2"/>
          <p:cNvSpPr>
            <a:spLocks noGrp="1" noChangeArrowheads="1"/>
          </p:cNvSpPr>
          <p:nvPr>
            <p:ph type="subTitle" idx="1"/>
          </p:nvPr>
        </p:nvSpPr>
        <p:spPr>
          <a:xfrm>
            <a:off x="2409826" y="3462338"/>
            <a:ext cx="6467475" cy="1055134"/>
          </a:xfrm>
        </p:spPr>
        <p:txBody>
          <a:bodyPr lIns="0"/>
          <a:lstStyle>
            <a:lvl1pPr>
              <a:defRPr sz="2000" b="1" baseline="0" smtClean="0">
                <a:solidFill>
                  <a:srgbClr val="0066CC"/>
                </a:solidFill>
              </a:defRPr>
            </a:lvl1pPr>
          </a:lstStyle>
          <a:p>
            <a:r>
              <a:rPr lang="de-DE" dirty="0"/>
              <a:t>Formatvorlage des Untertitelmasters durch Klicken bearbeiten</a:t>
            </a:r>
          </a:p>
        </p:txBody>
      </p:sp>
      <p:sp>
        <p:nvSpPr>
          <p:cNvPr id="45060" name="Rectangle 5"/>
          <p:cNvSpPr>
            <a:spLocks noGrp="1" noChangeArrowheads="1"/>
          </p:cNvSpPr>
          <p:nvPr>
            <p:ph type="ctrTitle"/>
          </p:nvPr>
        </p:nvSpPr>
        <p:spPr>
          <a:xfrm>
            <a:off x="2409825" y="1934766"/>
            <a:ext cx="6477000" cy="1102519"/>
          </a:xfrm>
        </p:spPr>
        <p:txBody>
          <a:bodyPr lIns="0" anchor="t"/>
          <a:lstStyle>
            <a:lvl1pPr>
              <a:lnSpc>
                <a:spcPct val="100000"/>
              </a:lnSpc>
              <a:defRPr sz="3600" smtClean="0"/>
            </a:lvl1pPr>
          </a:lstStyle>
          <a:p>
            <a:r>
              <a:rPr lang="de-DE" dirty="0"/>
              <a:t>Titelmasterformat durch Klicken bearbeiten</a:t>
            </a:r>
          </a:p>
        </p:txBody>
      </p:sp>
      <p:sp>
        <p:nvSpPr>
          <p:cNvPr id="11" name="Rectangle 13"/>
          <p:cNvSpPr>
            <a:spLocks noChangeArrowheads="1"/>
          </p:cNvSpPr>
          <p:nvPr/>
        </p:nvSpPr>
        <p:spPr bwMode="auto">
          <a:xfrm>
            <a:off x="0" y="4999435"/>
            <a:ext cx="9144000" cy="144065"/>
          </a:xfrm>
          <a:prstGeom prst="rect">
            <a:avLst/>
          </a:prstGeom>
          <a:solidFill>
            <a:schemeClr val="accent1"/>
          </a:solidFill>
          <a:ln w="9525">
            <a:noFill/>
            <a:miter lim="800000"/>
            <a:headEnd/>
            <a:tailEnd/>
          </a:ln>
        </p:spPr>
        <p:txBody>
          <a:bodyPr wrap="none" anchor="ctr"/>
          <a:lstStyle/>
          <a:p>
            <a:pPr eaLnBrk="0" hangingPunct="0">
              <a:defRPr/>
            </a:pPr>
            <a:endParaRPr lang="de-DE">
              <a:latin typeface="Verdana" pitchFamily="34" charset="0"/>
            </a:endParaRPr>
          </a:p>
        </p:txBody>
      </p:sp>
      <p:pic>
        <p:nvPicPr>
          <p:cNvPr id="8" name="Picture 24" descr="Logo_RGB_300dpi"/>
          <p:cNvPicPr>
            <a:picLocks noChangeAspect="1" noChangeArrowheads="1"/>
          </p:cNvPicPr>
          <p:nvPr userDrawn="1"/>
        </p:nvPicPr>
        <p:blipFill>
          <a:blip r:embed="rId2" cstate="print"/>
          <a:srcRect/>
          <a:stretch>
            <a:fillRect/>
          </a:stretch>
        </p:blipFill>
        <p:spPr bwMode="auto">
          <a:xfrm>
            <a:off x="7123410" y="108348"/>
            <a:ext cx="1769765" cy="468000"/>
          </a:xfrm>
          <a:prstGeom prst="rect">
            <a:avLst/>
          </a:prstGeom>
          <a:noFill/>
          <a:ln w="9525">
            <a:noFill/>
            <a:miter lim="800000"/>
            <a:headEnd/>
            <a:tailEnd/>
          </a:ln>
        </p:spPr>
      </p:pic>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732589" y="628650"/>
            <a:ext cx="2160587" cy="4108847"/>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250826" y="628650"/>
            <a:ext cx="6329363" cy="4108847"/>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8"/>
          <p:cNvSpPr>
            <a:spLocks noGrp="1" noChangeArrowheads="1"/>
          </p:cNvSpPr>
          <p:nvPr>
            <p:ph type="ftr" sz="quarter" idx="3"/>
          </p:nvPr>
        </p:nvSpPr>
        <p:spPr bwMode="auto">
          <a:xfrm>
            <a:off x="250825" y="4957200"/>
            <a:ext cx="5976938" cy="180000"/>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defRPr sz="1000" b="0">
                <a:solidFill>
                  <a:srgbClr val="5F5F5F"/>
                </a:solidFill>
              </a:defRPr>
            </a:lvl1pPr>
          </a:lstStyle>
          <a:p>
            <a:r>
              <a:rPr lang="de-DE" dirty="0"/>
              <a:t>Titel, Datum, …</a:t>
            </a:r>
          </a:p>
        </p:txBody>
      </p:sp>
    </p:spTree>
  </p:cSld>
  <p:clrMapOvr>
    <a:masterClrMapping/>
  </p:clrMapOvr>
  <p:transition spd="slow"/>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Textmasterformate durch Klicken bearbeiten</a:t>
            </a: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250826" y="1356122"/>
            <a:ext cx="4244975" cy="3381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1" y="1356122"/>
            <a:ext cx="4244975" cy="3381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0"/>
            <a:ext cx="5486400" cy="425054"/>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3"/>
          <p:cNvSpPr>
            <a:spLocks noChangeArrowheads="1"/>
          </p:cNvSpPr>
          <p:nvPr/>
        </p:nvSpPr>
        <p:spPr bwMode="auto">
          <a:xfrm>
            <a:off x="0" y="4999435"/>
            <a:ext cx="9144000" cy="144065"/>
          </a:xfrm>
          <a:prstGeom prst="rect">
            <a:avLst/>
          </a:prstGeom>
          <a:solidFill>
            <a:schemeClr val="accent1"/>
          </a:solidFill>
          <a:ln w="9525">
            <a:noFill/>
            <a:miter lim="800000"/>
            <a:headEnd/>
            <a:tailEnd/>
          </a:ln>
        </p:spPr>
        <p:txBody>
          <a:bodyPr wrap="none" anchor="ctr"/>
          <a:lstStyle/>
          <a:p>
            <a:pPr eaLnBrk="0" hangingPunct="0">
              <a:defRPr/>
            </a:pPr>
            <a:endParaRPr lang="de-DE">
              <a:latin typeface="Verdana" pitchFamily="34" charset="0"/>
            </a:endParaRPr>
          </a:p>
        </p:txBody>
      </p:sp>
      <p:sp>
        <p:nvSpPr>
          <p:cNvPr id="2051" name="Rectangle 2"/>
          <p:cNvSpPr>
            <a:spLocks noGrp="1" noChangeArrowheads="1"/>
          </p:cNvSpPr>
          <p:nvPr>
            <p:ph type="body" idx="1"/>
          </p:nvPr>
        </p:nvSpPr>
        <p:spPr bwMode="auto">
          <a:xfrm>
            <a:off x="250825" y="1214438"/>
            <a:ext cx="8642350" cy="36468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052" name="Rectangle 5"/>
          <p:cNvSpPr>
            <a:spLocks noGrp="1" noChangeArrowheads="1"/>
          </p:cNvSpPr>
          <p:nvPr>
            <p:ph type="title"/>
          </p:nvPr>
        </p:nvSpPr>
        <p:spPr bwMode="auto">
          <a:xfrm>
            <a:off x="250825" y="709613"/>
            <a:ext cx="8642350" cy="321469"/>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de-DE" dirty="0"/>
              <a:t>Mastertitelformat bearbeiten</a:t>
            </a:r>
          </a:p>
        </p:txBody>
      </p:sp>
      <p:sp>
        <p:nvSpPr>
          <p:cNvPr id="327686" name="Rectangle 6"/>
          <p:cNvSpPr>
            <a:spLocks noChangeArrowheads="1"/>
          </p:cNvSpPr>
          <p:nvPr/>
        </p:nvSpPr>
        <p:spPr bwMode="auto">
          <a:xfrm>
            <a:off x="7610475" y="4958334"/>
            <a:ext cx="1227138" cy="179784"/>
          </a:xfrm>
          <a:prstGeom prst="rect">
            <a:avLst/>
          </a:prstGeom>
          <a:noFill/>
          <a:ln w="9525">
            <a:noFill/>
            <a:miter lim="800000"/>
            <a:headEnd/>
            <a:tailEnd/>
          </a:ln>
          <a:effectLst/>
        </p:spPr>
        <p:txBody>
          <a:bodyPr/>
          <a:lstStyle/>
          <a:p>
            <a:pPr algn="r">
              <a:defRPr/>
            </a:pPr>
            <a:fld id="{53965218-A59B-4292-9C98-79B58A46A890}" type="slidenum">
              <a:rPr lang="de-DE" sz="1000" b="0" i="0">
                <a:solidFill>
                  <a:srgbClr val="5F5F5F"/>
                </a:solidFill>
                <a:latin typeface="Calibri" panose="020F0502020204030204" pitchFamily="34" charset="0"/>
              </a:rPr>
              <a:pPr algn="r">
                <a:defRPr/>
              </a:pPr>
              <a:t>‹#›</a:t>
            </a:fld>
            <a:endParaRPr lang="de-DE" sz="1000" b="0" i="0" dirty="0">
              <a:solidFill>
                <a:srgbClr val="5F5F5F"/>
              </a:solidFill>
              <a:latin typeface="Calibri" panose="020F0502020204030204" pitchFamily="34" charset="0"/>
            </a:endParaRPr>
          </a:p>
        </p:txBody>
      </p:sp>
      <p:sp>
        <p:nvSpPr>
          <p:cNvPr id="7" name="Rectangle 8"/>
          <p:cNvSpPr>
            <a:spLocks noGrp="1" noChangeArrowheads="1"/>
          </p:cNvSpPr>
          <p:nvPr>
            <p:ph type="ftr" sz="quarter" idx="3"/>
          </p:nvPr>
        </p:nvSpPr>
        <p:spPr bwMode="auto">
          <a:xfrm>
            <a:off x="250825" y="4957200"/>
            <a:ext cx="5976938" cy="180000"/>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defRPr sz="1000" b="0" i="0">
                <a:solidFill>
                  <a:srgbClr val="5F5F5F"/>
                </a:solidFill>
                <a:latin typeface="Calibri" panose="020F0502020204030204" pitchFamily="34" charset="0"/>
              </a:defRPr>
            </a:lvl1pPr>
          </a:lstStyle>
          <a:p>
            <a:r>
              <a:rPr lang="de-DE" dirty="0"/>
              <a:t>Titel, Datum, …</a:t>
            </a:r>
          </a:p>
        </p:txBody>
      </p:sp>
      <p:pic>
        <p:nvPicPr>
          <p:cNvPr id="8" name="Picture 24" descr="Logo_RGB_300dpi"/>
          <p:cNvPicPr>
            <a:picLocks noChangeAspect="1" noChangeArrowheads="1"/>
          </p:cNvPicPr>
          <p:nvPr userDrawn="1"/>
        </p:nvPicPr>
        <p:blipFill>
          <a:blip r:embed="rId12" cstate="print"/>
          <a:srcRect/>
          <a:stretch>
            <a:fillRect/>
          </a:stretch>
        </p:blipFill>
        <p:spPr bwMode="auto">
          <a:xfrm>
            <a:off x="7123410" y="108348"/>
            <a:ext cx="1769765" cy="46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9" r:id="rId1"/>
    <p:sldLayoutId id="2147483689" r:id="rId2"/>
    <p:sldLayoutId id="2147483688" r:id="rId3"/>
    <p:sldLayoutId id="2147483687" r:id="rId4"/>
    <p:sldLayoutId id="2147483686" r:id="rId5"/>
    <p:sldLayoutId id="2147483685" r:id="rId6"/>
    <p:sldLayoutId id="2147483684" r:id="rId7"/>
    <p:sldLayoutId id="2147483682" r:id="rId8"/>
    <p:sldLayoutId id="2147483681" r:id="rId9"/>
    <p:sldLayoutId id="2147483680" r:id="rId10"/>
  </p:sldLayoutIdLst>
  <p:transition spd="slow"/>
  <p:hf sldNum="0" hdr="0" dt="0"/>
  <p:txStyles>
    <p:titleStyle>
      <a:lvl1pPr algn="l" rtl="0" eaLnBrk="0" fontAlgn="base" hangingPunct="0">
        <a:lnSpc>
          <a:spcPct val="100000"/>
        </a:lnSpc>
        <a:spcBef>
          <a:spcPct val="0"/>
        </a:spcBef>
        <a:spcAft>
          <a:spcPct val="0"/>
        </a:spcAft>
        <a:defRPr sz="3000" b="1">
          <a:solidFill>
            <a:srgbClr val="003366"/>
          </a:solidFill>
          <a:latin typeface="+mj-lt"/>
          <a:ea typeface="+mj-ea"/>
          <a:cs typeface="+mj-cs"/>
        </a:defRPr>
      </a:lvl1pPr>
      <a:lvl2pPr algn="l" rtl="0" eaLnBrk="0" fontAlgn="base" hangingPunct="0">
        <a:lnSpc>
          <a:spcPct val="85000"/>
        </a:lnSpc>
        <a:spcBef>
          <a:spcPct val="0"/>
        </a:spcBef>
        <a:spcAft>
          <a:spcPct val="0"/>
        </a:spcAft>
        <a:defRPr sz="3000" b="1">
          <a:solidFill>
            <a:srgbClr val="003366"/>
          </a:solidFill>
          <a:latin typeface="Arial" charset="0"/>
        </a:defRPr>
      </a:lvl2pPr>
      <a:lvl3pPr algn="l" rtl="0" eaLnBrk="0" fontAlgn="base" hangingPunct="0">
        <a:lnSpc>
          <a:spcPct val="85000"/>
        </a:lnSpc>
        <a:spcBef>
          <a:spcPct val="0"/>
        </a:spcBef>
        <a:spcAft>
          <a:spcPct val="0"/>
        </a:spcAft>
        <a:defRPr sz="3000" b="1">
          <a:solidFill>
            <a:srgbClr val="003366"/>
          </a:solidFill>
          <a:latin typeface="Arial" charset="0"/>
        </a:defRPr>
      </a:lvl3pPr>
      <a:lvl4pPr algn="l" rtl="0" eaLnBrk="0" fontAlgn="base" hangingPunct="0">
        <a:lnSpc>
          <a:spcPct val="85000"/>
        </a:lnSpc>
        <a:spcBef>
          <a:spcPct val="0"/>
        </a:spcBef>
        <a:spcAft>
          <a:spcPct val="0"/>
        </a:spcAft>
        <a:defRPr sz="3000" b="1">
          <a:solidFill>
            <a:srgbClr val="003366"/>
          </a:solidFill>
          <a:latin typeface="Arial" charset="0"/>
        </a:defRPr>
      </a:lvl4pPr>
      <a:lvl5pPr algn="l" rtl="0" eaLnBrk="0" fontAlgn="base" hangingPunct="0">
        <a:lnSpc>
          <a:spcPct val="85000"/>
        </a:lnSpc>
        <a:spcBef>
          <a:spcPct val="0"/>
        </a:spcBef>
        <a:spcAft>
          <a:spcPct val="0"/>
        </a:spcAft>
        <a:defRPr sz="3000" b="1">
          <a:solidFill>
            <a:srgbClr val="003366"/>
          </a:solidFill>
          <a:latin typeface="Arial" charset="0"/>
        </a:defRPr>
      </a:lvl5pPr>
      <a:lvl6pPr marL="457200" algn="l" rtl="0" eaLnBrk="1" fontAlgn="base" hangingPunct="1">
        <a:lnSpc>
          <a:spcPct val="85000"/>
        </a:lnSpc>
        <a:spcBef>
          <a:spcPct val="0"/>
        </a:spcBef>
        <a:spcAft>
          <a:spcPct val="0"/>
        </a:spcAft>
        <a:defRPr sz="3000" b="1">
          <a:solidFill>
            <a:srgbClr val="003366"/>
          </a:solidFill>
          <a:latin typeface="Arial" charset="0"/>
        </a:defRPr>
      </a:lvl6pPr>
      <a:lvl7pPr marL="914400" algn="l" rtl="0" eaLnBrk="1" fontAlgn="base" hangingPunct="1">
        <a:lnSpc>
          <a:spcPct val="85000"/>
        </a:lnSpc>
        <a:spcBef>
          <a:spcPct val="0"/>
        </a:spcBef>
        <a:spcAft>
          <a:spcPct val="0"/>
        </a:spcAft>
        <a:defRPr sz="3000" b="1">
          <a:solidFill>
            <a:srgbClr val="003366"/>
          </a:solidFill>
          <a:latin typeface="Arial" charset="0"/>
        </a:defRPr>
      </a:lvl7pPr>
      <a:lvl8pPr marL="1371600" algn="l" rtl="0" eaLnBrk="1" fontAlgn="base" hangingPunct="1">
        <a:lnSpc>
          <a:spcPct val="85000"/>
        </a:lnSpc>
        <a:spcBef>
          <a:spcPct val="0"/>
        </a:spcBef>
        <a:spcAft>
          <a:spcPct val="0"/>
        </a:spcAft>
        <a:defRPr sz="3000" b="1">
          <a:solidFill>
            <a:srgbClr val="003366"/>
          </a:solidFill>
          <a:latin typeface="Arial" charset="0"/>
        </a:defRPr>
      </a:lvl8pPr>
      <a:lvl9pPr marL="1828800" algn="l" rtl="0" eaLnBrk="1" fontAlgn="base" hangingPunct="1">
        <a:lnSpc>
          <a:spcPct val="85000"/>
        </a:lnSpc>
        <a:spcBef>
          <a:spcPct val="0"/>
        </a:spcBef>
        <a:spcAft>
          <a:spcPct val="0"/>
        </a:spcAft>
        <a:defRPr sz="3000" b="1">
          <a:solidFill>
            <a:srgbClr val="003366"/>
          </a:solidFill>
          <a:latin typeface="Arial" charset="0"/>
        </a:defRPr>
      </a:lvl9pPr>
    </p:titleStyle>
    <p:bodyStyle>
      <a:lvl1pPr algn="l" rtl="0" eaLnBrk="0" fontAlgn="base" hangingPunct="0">
        <a:lnSpc>
          <a:spcPct val="102000"/>
        </a:lnSpc>
        <a:spcBef>
          <a:spcPts val="500"/>
        </a:spcBef>
        <a:spcAft>
          <a:spcPct val="0"/>
        </a:spcAft>
        <a:buClr>
          <a:srgbClr val="000000"/>
        </a:buClr>
        <a:defRPr sz="2600">
          <a:solidFill>
            <a:srgbClr val="000000"/>
          </a:solidFill>
          <a:latin typeface="+mn-lt"/>
          <a:ea typeface="+mn-ea"/>
          <a:cs typeface="+mn-cs"/>
        </a:defRPr>
      </a:lvl1pPr>
      <a:lvl2pPr marL="355600" indent="-176213" algn="l" rtl="0" eaLnBrk="0" fontAlgn="base" hangingPunct="0">
        <a:lnSpc>
          <a:spcPct val="102000"/>
        </a:lnSpc>
        <a:spcBef>
          <a:spcPts val="500"/>
        </a:spcBef>
        <a:spcAft>
          <a:spcPct val="0"/>
        </a:spcAft>
        <a:buClr>
          <a:srgbClr val="000000"/>
        </a:buClr>
        <a:buFont typeface="Arial" pitchFamily="34" charset="0"/>
        <a:buChar char="−"/>
        <a:defRPr sz="2600">
          <a:solidFill>
            <a:srgbClr val="000000"/>
          </a:solidFill>
          <a:latin typeface="+mn-lt"/>
        </a:defRPr>
      </a:lvl2pPr>
      <a:lvl3pPr marL="723900" indent="-188913" algn="l" rtl="0" eaLnBrk="0" fontAlgn="base" hangingPunct="0">
        <a:lnSpc>
          <a:spcPct val="102000"/>
        </a:lnSpc>
        <a:spcBef>
          <a:spcPts val="500"/>
        </a:spcBef>
        <a:spcAft>
          <a:spcPct val="0"/>
        </a:spcAft>
        <a:buClr>
          <a:srgbClr val="000000"/>
        </a:buClr>
        <a:buFont typeface="Arial" pitchFamily="34" charset="0"/>
        <a:buChar char="−"/>
        <a:defRPr sz="2600">
          <a:solidFill>
            <a:srgbClr val="000000"/>
          </a:solidFill>
          <a:latin typeface="+mn-lt"/>
        </a:defRPr>
      </a:lvl3pPr>
      <a:lvl4pPr marL="1079500" indent="-176213" algn="l" rtl="0" eaLnBrk="0" fontAlgn="base" hangingPunct="0">
        <a:lnSpc>
          <a:spcPct val="102000"/>
        </a:lnSpc>
        <a:spcBef>
          <a:spcPts val="500"/>
        </a:spcBef>
        <a:spcAft>
          <a:spcPct val="0"/>
        </a:spcAft>
        <a:buClr>
          <a:srgbClr val="000000"/>
        </a:buClr>
        <a:buFont typeface="Arial" pitchFamily="34" charset="0"/>
        <a:buChar char="−"/>
        <a:defRPr sz="2600">
          <a:solidFill>
            <a:srgbClr val="000000"/>
          </a:solidFill>
          <a:latin typeface="+mn-lt"/>
        </a:defRPr>
      </a:lvl4pPr>
      <a:lvl5pPr marL="1435100" indent="-176213" algn="l" rtl="0" eaLnBrk="0" fontAlgn="base" hangingPunct="0">
        <a:lnSpc>
          <a:spcPct val="102000"/>
        </a:lnSpc>
        <a:spcBef>
          <a:spcPts val="500"/>
        </a:spcBef>
        <a:spcAft>
          <a:spcPct val="0"/>
        </a:spcAft>
        <a:buClr>
          <a:srgbClr val="000000"/>
        </a:buClr>
        <a:buFont typeface="Arial" pitchFamily="34" charset="0"/>
        <a:buChar char="−"/>
        <a:defRPr sz="2600">
          <a:solidFill>
            <a:srgbClr val="000000"/>
          </a:solidFill>
          <a:latin typeface="+mn-lt"/>
        </a:defRPr>
      </a:lvl5pPr>
      <a:lvl6pPr marL="1892300" indent="-176213" algn="l" rtl="0" eaLnBrk="1" fontAlgn="base" hangingPunct="1">
        <a:lnSpc>
          <a:spcPct val="102000"/>
        </a:lnSpc>
        <a:spcBef>
          <a:spcPts val="500"/>
        </a:spcBef>
        <a:spcAft>
          <a:spcPct val="0"/>
        </a:spcAft>
        <a:buClr>
          <a:schemeClr val="tx1"/>
        </a:buClr>
        <a:buSzPct val="90000"/>
        <a:buChar char="-"/>
        <a:defRPr>
          <a:solidFill>
            <a:schemeClr val="tx1"/>
          </a:solidFill>
          <a:latin typeface="+mn-lt"/>
        </a:defRPr>
      </a:lvl6pPr>
      <a:lvl7pPr marL="2349500" indent="-176213" algn="l" rtl="0" eaLnBrk="1" fontAlgn="base" hangingPunct="1">
        <a:lnSpc>
          <a:spcPct val="102000"/>
        </a:lnSpc>
        <a:spcBef>
          <a:spcPts val="500"/>
        </a:spcBef>
        <a:spcAft>
          <a:spcPct val="0"/>
        </a:spcAft>
        <a:buClr>
          <a:schemeClr val="tx1"/>
        </a:buClr>
        <a:buSzPct val="90000"/>
        <a:buChar char="-"/>
        <a:defRPr>
          <a:solidFill>
            <a:schemeClr val="tx1"/>
          </a:solidFill>
          <a:latin typeface="+mn-lt"/>
        </a:defRPr>
      </a:lvl7pPr>
      <a:lvl8pPr marL="2806700" indent="-176213" algn="l" rtl="0" eaLnBrk="1" fontAlgn="base" hangingPunct="1">
        <a:lnSpc>
          <a:spcPct val="102000"/>
        </a:lnSpc>
        <a:spcBef>
          <a:spcPts val="500"/>
        </a:spcBef>
        <a:spcAft>
          <a:spcPct val="0"/>
        </a:spcAft>
        <a:buClr>
          <a:schemeClr val="tx1"/>
        </a:buClr>
        <a:buSzPct val="90000"/>
        <a:buChar char="-"/>
        <a:defRPr>
          <a:solidFill>
            <a:schemeClr val="tx1"/>
          </a:solidFill>
          <a:latin typeface="+mn-lt"/>
        </a:defRPr>
      </a:lvl8pPr>
      <a:lvl9pPr marL="3263900" indent="-176213" algn="l" rtl="0" eaLnBrk="1" fontAlgn="base" hangingPunct="1">
        <a:lnSpc>
          <a:spcPct val="102000"/>
        </a:lnSpc>
        <a:spcBef>
          <a:spcPts val="500"/>
        </a:spcBef>
        <a:spcAft>
          <a:spcPct val="0"/>
        </a:spcAft>
        <a:buClr>
          <a:schemeClr val="tx1"/>
        </a:buClr>
        <a:buSzPct val="90000"/>
        <a:buChar cha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100_0.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7.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22.png"/><Relationship Id="rId3" Type="http://schemas.openxmlformats.org/officeDocument/2006/relationships/slideLayout" Target="../slideLayouts/slideLayout2.xml"/><Relationship Id="rId7" Type="http://schemas.openxmlformats.org/officeDocument/2006/relationships/image" Target="../media/image17.png"/><Relationship Id="rId12" Type="http://schemas.openxmlformats.org/officeDocument/2006/relationships/image" Target="../media/image2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jpeg"/><Relationship Id="rId11" Type="http://schemas.openxmlformats.org/officeDocument/2006/relationships/image" Target="../media/image20.png"/><Relationship Id="rId5" Type="http://schemas.openxmlformats.org/officeDocument/2006/relationships/image" Target="../media/image13.png"/><Relationship Id="rId10" Type="http://schemas.openxmlformats.org/officeDocument/2006/relationships/image" Target="../media/image18.jpeg"/><Relationship Id="rId4" Type="http://schemas.openxmlformats.org/officeDocument/2006/relationships/notesSlide" Target="../notesSlides/notesSlide8.xml"/><Relationship Id="rId9" Type="http://schemas.openxmlformats.org/officeDocument/2006/relationships/image" Target="../media/image19.jpeg"/><Relationship Id="rId1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7.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jpe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jpeg"/><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jpe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sv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sv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sv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sv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18/10/relationships/comments" Target="../comments/modernComment_12A_33954807.xm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hyperlink" Target="https://t3n.de/consent?redirecturl=%2Fnews%2Fhey-siri-apple-siri-1510974%2F" TargetMode="External"/><Relationship Id="rId3" Type="http://schemas.openxmlformats.org/officeDocument/2006/relationships/hyperlink" Target="https://storyset.com/illustration/chat-bot/pana" TargetMode="External"/><Relationship Id="rId7" Type="http://schemas.openxmlformats.org/officeDocument/2006/relationships/hyperlink" Target="https://www.worthpoint.com/worthopedia/radio-rex-sound-activated-elmwood-1957178069" TargetMode="External"/><Relationship Id="rId2" Type="http://schemas.openxmlformats.org/officeDocument/2006/relationships/hyperlink" Target="https://fakedetail.com/fake-whatsapp-chat-generator" TargetMode="External"/><Relationship Id="rId1" Type="http://schemas.openxmlformats.org/officeDocument/2006/relationships/slideLayout" Target="../slideLayouts/slideLayout2.xml"/><Relationship Id="rId6" Type="http://schemas.openxmlformats.org/officeDocument/2006/relationships/hyperlink" Target="https://aleenahansari.medium.com/wizard-of-oz-prototyping-hcde-451-ed06a4f1c7c3" TargetMode="External"/><Relationship Id="rId11" Type="http://schemas.openxmlformats.org/officeDocument/2006/relationships/hyperlink" Target="https://de.wikipedia.org/wiki/ELIZA#/media/Datei:ELIZA_conversation.jpg" TargetMode="External"/><Relationship Id="rId5" Type="http://schemas.openxmlformats.org/officeDocument/2006/relationships/hyperlink" Target="https://storyset.com/illustration/oral-care/pana" TargetMode="External"/><Relationship Id="rId10" Type="http://schemas.openxmlformats.org/officeDocument/2006/relationships/hyperlink" Target="https://en.wikipedia.org/wiki/Virtual_assistant" TargetMode="External"/><Relationship Id="rId4" Type="http://schemas.openxmlformats.org/officeDocument/2006/relationships/hyperlink" Target="https://storyset.com/illustration/shawarma/pana" TargetMode="External"/><Relationship Id="rId9" Type="http://schemas.openxmlformats.org/officeDocument/2006/relationships/hyperlink" Target="https://www.reddit.com/r/memes/comments/cqd1dr/siri_is_threatening_should_i_ask_her_to_call_911/"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https://web.njit.edu/~ronkowit/eliza.html"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xml"/><Relationship Id="rId7" Type="http://schemas.openxmlformats.org/officeDocument/2006/relationships/image" Target="../media/image14.jpe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hyperlink" Target="https://web.njit.edu/~ronkowit/eliza.html" TargetMode="External"/><Relationship Id="rId5" Type="http://schemas.openxmlformats.org/officeDocument/2006/relationships/image" Target="../media/image13.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A963FB-A1B2-9C2F-BAE7-DBC5DED1614E}"/>
              </a:ext>
            </a:extLst>
          </p:cNvPr>
          <p:cNvSpPr/>
          <p:nvPr/>
        </p:nvSpPr>
        <p:spPr bwMode="auto">
          <a:xfrm>
            <a:off x="0" y="2181886"/>
            <a:ext cx="9144000" cy="2109457"/>
          </a:xfrm>
          <a:prstGeom prst="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DE" sz="1800" u="none" strike="noStrike" cap="none" normalizeH="0" baseline="0" dirty="0">
              <a:ln>
                <a:noFill/>
              </a:ln>
              <a:solidFill>
                <a:schemeClr val="tx1"/>
              </a:solidFill>
              <a:effectLst/>
              <a:latin typeface="Calibri" panose="020F0502020204030204" pitchFamily="34" charset="0"/>
            </a:endParaRPr>
          </a:p>
        </p:txBody>
      </p:sp>
      <p:sp>
        <p:nvSpPr>
          <p:cNvPr id="55298" name="Rectangle 2"/>
          <p:cNvSpPr>
            <a:spLocks noGrp="1" noChangeArrowheads="1"/>
          </p:cNvSpPr>
          <p:nvPr>
            <p:ph type="ctrTitle"/>
          </p:nvPr>
        </p:nvSpPr>
        <p:spPr>
          <a:xfrm>
            <a:off x="323371" y="2353592"/>
            <a:ext cx="8714303" cy="1102519"/>
          </a:xfrm>
        </p:spPr>
        <p:txBody>
          <a:bodyPr/>
          <a:lstStyle/>
          <a:p>
            <a:pPr algn="ctr"/>
            <a:r>
              <a:rPr lang="de-DE" dirty="0">
                <a:solidFill>
                  <a:srgbClr val="E2007B"/>
                </a:solidFill>
              </a:rPr>
              <a:t>Workshop</a:t>
            </a:r>
            <a:r>
              <a:rPr lang="de-DE" dirty="0">
                <a:solidFill>
                  <a:srgbClr val="068D41"/>
                </a:solidFill>
              </a:rPr>
              <a:t> –„Hey Siri, wie kocht man eigentlich mein Lieblingsgericht?!“</a:t>
            </a:r>
          </a:p>
        </p:txBody>
      </p:sp>
      <p:sp>
        <p:nvSpPr>
          <p:cNvPr id="55299" name="Rectangle 3"/>
          <p:cNvSpPr>
            <a:spLocks noGrp="1" noChangeArrowheads="1"/>
          </p:cNvSpPr>
          <p:nvPr>
            <p:ph type="subTitle" idx="1"/>
          </p:nvPr>
        </p:nvSpPr>
        <p:spPr>
          <a:xfrm>
            <a:off x="1576907" y="3572324"/>
            <a:ext cx="6467475" cy="1055134"/>
          </a:xfrm>
        </p:spPr>
        <p:txBody>
          <a:bodyPr/>
          <a:lstStyle/>
          <a:p>
            <a:r>
              <a:rPr lang="de-DE" dirty="0">
                <a:solidFill>
                  <a:srgbClr val="00B050"/>
                </a:solidFill>
              </a:rPr>
              <a:t>Ein Blick hinter die Kulissen von virtuellen Assistenten</a:t>
            </a:r>
          </a:p>
        </p:txBody>
      </p:sp>
      <p:pic>
        <p:nvPicPr>
          <p:cNvPr id="1026" name="Picture 2" descr="BMFSFJ - Girls'Day - Mädchen-Zukunftstag">
            <a:extLst>
              <a:ext uri="{FF2B5EF4-FFF2-40B4-BE49-F238E27FC236}">
                <a16:creationId xmlns:a16="http://schemas.microsoft.com/office/drawing/2014/main" id="{65D5DC42-4781-104F-7F0D-3DA6C988C6E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0283"/>
          <a:stretch/>
        </p:blipFill>
        <p:spPr bwMode="auto">
          <a:xfrm>
            <a:off x="2076990" y="340617"/>
            <a:ext cx="4990020" cy="18412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80D372D-451B-11F3-4348-DC13E249A61A}"/>
              </a:ext>
            </a:extLst>
          </p:cNvPr>
          <p:cNvPicPr>
            <a:picLocks noChangeAspect="1"/>
          </p:cNvPicPr>
          <p:nvPr/>
        </p:nvPicPr>
        <p:blipFill rotWithShape="1">
          <a:blip r:embed="rId5"/>
          <a:srcRect r="52749" b="86206"/>
          <a:stretch/>
        </p:blipFill>
        <p:spPr>
          <a:xfrm>
            <a:off x="3039978" y="4115476"/>
            <a:ext cx="2509796" cy="1037080"/>
          </a:xfrm>
          <a:prstGeom prst="rect">
            <a:avLst/>
          </a:prstGeom>
        </p:spPr>
      </p:pic>
      <p:pic>
        <p:nvPicPr>
          <p:cNvPr id="2" name="Picture 2" descr="enkis Logo">
            <a:extLst>
              <a:ext uri="{FF2B5EF4-FFF2-40B4-BE49-F238E27FC236}">
                <a16:creationId xmlns:a16="http://schemas.microsoft.com/office/drawing/2014/main" id="{73D56BF5-C601-D033-89FD-F8CA923C06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825" y="9280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pic>
        <p:nvPicPr>
          <p:cNvPr id="1040" name="Picture 16" descr="Apple will Assistentin bald nur per „Siri“ aktivieren lassen">
            <a:extLst>
              <a:ext uri="{FF2B5EF4-FFF2-40B4-BE49-F238E27FC236}">
                <a16:creationId xmlns:a16="http://schemas.microsoft.com/office/drawing/2014/main" id="{932EA073-9224-E4B3-A798-205C9DCF09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424EFE-14CF-FD03-ECA3-CFFA3B975218}"/>
              </a:ext>
            </a:extLst>
          </p:cNvPr>
          <p:cNvPicPr>
            <a:picLocks noChangeAspect="1"/>
          </p:cNvPicPr>
          <p:nvPr/>
        </p:nvPicPr>
        <p:blipFill rotWithShape="1">
          <a:blip r:embed="rId5"/>
          <a:srcRect l="13879" r="15622"/>
          <a:stretch/>
        </p:blipFill>
        <p:spPr>
          <a:xfrm>
            <a:off x="4721444" y="1326560"/>
            <a:ext cx="952052" cy="1350433"/>
          </a:xfrm>
          <a:prstGeom prst="rect">
            <a:avLst/>
          </a:prstGeom>
        </p:spPr>
      </p:pic>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E0CA9EB-4CE5-90B7-E061-9BDCFF137E3B}"/>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10891B0-B110-A6E2-3947-17C589FDD564}"/>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8F66B65F-E87B-8A40-065D-74087A1DFE8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24" name="Rounded Rectangle 23">
            <a:extLst>
              <a:ext uri="{FF2B5EF4-FFF2-40B4-BE49-F238E27FC236}">
                <a16:creationId xmlns:a16="http://schemas.microsoft.com/office/drawing/2014/main" id="{0A1E7064-34C7-7893-FD60-7F96C92F5C9B}"/>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cs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4151ABB-9787-D9D9-2BE4-813251BAE44E}"/>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14356351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pic>
        <p:nvPicPr>
          <p:cNvPr id="1040" name="Picture 16" descr="Apple will Assistentin bald nur per „Siri“ aktivieren lassen">
            <a:extLst>
              <a:ext uri="{FF2B5EF4-FFF2-40B4-BE49-F238E27FC236}">
                <a16:creationId xmlns:a16="http://schemas.microsoft.com/office/drawing/2014/main" id="{932EA073-9224-E4B3-A798-205C9DCF09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424EFE-14CF-FD03-ECA3-CFFA3B975218}"/>
              </a:ext>
            </a:extLst>
          </p:cNvPr>
          <p:cNvPicPr>
            <a:picLocks noChangeAspect="1"/>
          </p:cNvPicPr>
          <p:nvPr/>
        </p:nvPicPr>
        <p:blipFill rotWithShape="1">
          <a:blip r:embed="rId5"/>
          <a:srcRect l="13879" r="15622"/>
          <a:stretch/>
        </p:blipFill>
        <p:spPr>
          <a:xfrm>
            <a:off x="4721444" y="1326560"/>
            <a:ext cx="952052" cy="1350433"/>
          </a:xfrm>
          <a:prstGeom prst="rect">
            <a:avLst/>
          </a:prstGeom>
        </p:spPr>
      </p:pic>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E0CA9EB-4CE5-90B7-E061-9BDCFF137E3B}"/>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10891B0-B110-A6E2-3947-17C589FDD564}"/>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8F66B65F-E87B-8A40-065D-74087A1DFE8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24" name="Rounded Rectangle 23">
            <a:extLst>
              <a:ext uri="{FF2B5EF4-FFF2-40B4-BE49-F238E27FC236}">
                <a16:creationId xmlns:a16="http://schemas.microsoft.com/office/drawing/2014/main" id="{0A1E7064-34C7-7893-FD60-7F96C92F5C9B}"/>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cs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11AABD95-8D54-91D2-15DE-C7DF86307D62}"/>
              </a:ext>
            </a:extLst>
          </p:cNvPr>
          <p:cNvSpPr/>
          <p:nvPr/>
        </p:nvSpPr>
        <p:spPr bwMode="auto">
          <a:xfrm>
            <a:off x="5930161"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Replika</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4E3443B-3F0B-1630-13EF-9A30E9EBB0C5}"/>
              </a:ext>
            </a:extLst>
          </p:cNvPr>
          <p:cNvSpPr txBox="1"/>
          <p:nvPr/>
        </p:nvSpPr>
        <p:spPr>
          <a:xfrm>
            <a:off x="6111489"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2017</a:t>
            </a:r>
            <a:endParaRPr lang="en-DE" dirty="0">
              <a:latin typeface="Calibri" panose="020F0502020204030204" pitchFamily="34" charset="0"/>
              <a:cs typeface="Calibri" panose="020F0502020204030204" pitchFamily="34" charset="0"/>
            </a:endParaRPr>
          </a:p>
        </p:txBody>
      </p:sp>
      <p:pic>
        <p:nvPicPr>
          <p:cNvPr id="1026" name="Picture 2" descr="Introducing Ask Replika | Replika Blog">
            <a:extLst>
              <a:ext uri="{FF2B5EF4-FFF2-40B4-BE49-F238E27FC236}">
                <a16:creationId xmlns:a16="http://schemas.microsoft.com/office/drawing/2014/main" id="{D6E87786-0293-FEF7-94A8-33B1BF9714C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852" r="31672"/>
          <a:stretch/>
        </p:blipFill>
        <p:spPr bwMode="auto">
          <a:xfrm>
            <a:off x="5867816" y="1325376"/>
            <a:ext cx="1236907" cy="135161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215CC3-7DBD-B37C-F568-2425E17B0577}"/>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9900842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pic>
        <p:nvPicPr>
          <p:cNvPr id="1040" name="Picture 16" descr="Apple will Assistentin bald nur per „Siri“ aktivieren lassen">
            <a:extLst>
              <a:ext uri="{FF2B5EF4-FFF2-40B4-BE49-F238E27FC236}">
                <a16:creationId xmlns:a16="http://schemas.microsoft.com/office/drawing/2014/main" id="{932EA073-9224-E4B3-A798-205C9DCF09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424EFE-14CF-FD03-ECA3-CFFA3B975218}"/>
              </a:ext>
            </a:extLst>
          </p:cNvPr>
          <p:cNvPicPr>
            <a:picLocks noChangeAspect="1"/>
          </p:cNvPicPr>
          <p:nvPr/>
        </p:nvPicPr>
        <p:blipFill rotWithShape="1">
          <a:blip r:embed="rId7"/>
          <a:srcRect l="13879" r="15622"/>
          <a:stretch/>
        </p:blipFill>
        <p:spPr>
          <a:xfrm>
            <a:off x="4721444" y="1326560"/>
            <a:ext cx="952052" cy="1350433"/>
          </a:xfrm>
          <a:prstGeom prst="rect">
            <a:avLst/>
          </a:prstGeom>
        </p:spPr>
      </p:pic>
      <p:sp>
        <p:nvSpPr>
          <p:cNvPr id="15" name="Rounded Rectangle 14">
            <a:extLst>
              <a:ext uri="{FF2B5EF4-FFF2-40B4-BE49-F238E27FC236}">
                <a16:creationId xmlns:a16="http://schemas.microsoft.com/office/drawing/2014/main" id="{9FABDD35-98B9-151E-2FF6-CAD6D04CD939}"/>
              </a:ext>
            </a:extLst>
          </p:cNvPr>
          <p:cNvSpPr/>
          <p:nvPr/>
        </p:nvSpPr>
        <p:spPr bwMode="auto">
          <a:xfrm>
            <a:off x="7331468"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ChatGPT</a:t>
            </a:r>
            <a:endPar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endParaRPr>
          </a:p>
        </p:txBody>
      </p:sp>
      <p:sp>
        <p:nvSpPr>
          <p:cNvPr id="21" name="TextBox 20">
            <a:extLst>
              <a:ext uri="{FF2B5EF4-FFF2-40B4-BE49-F238E27FC236}">
                <a16:creationId xmlns:a16="http://schemas.microsoft.com/office/drawing/2014/main" id="{CE0CA9EB-4CE5-90B7-E061-9BDCFF137E3B}"/>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endParaRPr>
          </a:p>
        </p:txBody>
      </p:sp>
      <p:sp>
        <p:nvSpPr>
          <p:cNvPr id="22" name="TextBox 21">
            <a:extLst>
              <a:ext uri="{FF2B5EF4-FFF2-40B4-BE49-F238E27FC236}">
                <a16:creationId xmlns:a16="http://schemas.microsoft.com/office/drawing/2014/main" id="{910891B0-B110-A6E2-3947-17C589FDD564}"/>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endParaRPr>
          </a:p>
        </p:txBody>
      </p:sp>
      <p:sp>
        <p:nvSpPr>
          <p:cNvPr id="23" name="Rounded Rectangle 22">
            <a:extLst>
              <a:ext uri="{FF2B5EF4-FFF2-40B4-BE49-F238E27FC236}">
                <a16:creationId xmlns:a16="http://schemas.microsoft.com/office/drawing/2014/main" id="{8F66B65F-E87B-8A40-065D-74087A1DFE8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24" name="Rounded Rectangle 23">
            <a:extLst>
              <a:ext uri="{FF2B5EF4-FFF2-40B4-BE49-F238E27FC236}">
                <a16:creationId xmlns:a16="http://schemas.microsoft.com/office/drawing/2014/main" id="{0A1E7064-34C7-7893-FD60-7F96C92F5C9B}"/>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B5E48B6F-7EC4-7480-1C10-9F6907DDA3D3}"/>
              </a:ext>
            </a:extLst>
          </p:cNvPr>
          <p:cNvSpPr txBox="1"/>
          <p:nvPr/>
        </p:nvSpPr>
        <p:spPr>
          <a:xfrm>
            <a:off x="7547738"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2023</a:t>
            </a:r>
            <a:endParaRPr lang="en-DE" dirty="0">
              <a:latin typeface="Calibri" panose="020F0502020204030204" pitchFamily="34" charset="0"/>
            </a:endParaRPr>
          </a:p>
        </p:txBody>
      </p:sp>
      <p:pic>
        <p:nvPicPr>
          <p:cNvPr id="1044" name="Picture 20" descr="Is ChatGPT The End Of Traditional Search Engines—Web3 Innovation - OmiSoft">
            <a:extLst>
              <a:ext uri="{FF2B5EF4-FFF2-40B4-BE49-F238E27FC236}">
                <a16:creationId xmlns:a16="http://schemas.microsoft.com/office/drawing/2014/main" id="{89073D7A-EEA4-F65A-6E74-071C66664199}"/>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31460" t="7888" r="27650"/>
          <a:stretch/>
        </p:blipFill>
        <p:spPr bwMode="auto">
          <a:xfrm>
            <a:off x="7269123" y="1094019"/>
            <a:ext cx="1236907" cy="156734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11AABD95-8D54-91D2-15DE-C7DF86307D62}"/>
              </a:ext>
            </a:extLst>
          </p:cNvPr>
          <p:cNvSpPr/>
          <p:nvPr/>
        </p:nvSpPr>
        <p:spPr bwMode="auto">
          <a:xfrm>
            <a:off x="5930161"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Replika</a:t>
            </a:r>
            <a:endPar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4E3443B-3F0B-1630-13EF-9A30E9EBB0C5}"/>
              </a:ext>
            </a:extLst>
          </p:cNvPr>
          <p:cNvSpPr txBox="1"/>
          <p:nvPr/>
        </p:nvSpPr>
        <p:spPr>
          <a:xfrm>
            <a:off x="6111489"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2017</a:t>
            </a:r>
            <a:endParaRPr lang="en-DE" dirty="0">
              <a:latin typeface="Calibri" panose="020F0502020204030204" pitchFamily="34" charset="0"/>
            </a:endParaRPr>
          </a:p>
        </p:txBody>
      </p:sp>
      <p:pic>
        <p:nvPicPr>
          <p:cNvPr id="1026" name="Picture 2" descr="Introducing Ask Replika | Replika Blog">
            <a:extLst>
              <a:ext uri="{FF2B5EF4-FFF2-40B4-BE49-F238E27FC236}">
                <a16:creationId xmlns:a16="http://schemas.microsoft.com/office/drawing/2014/main" id="{D6E87786-0293-FEF7-94A8-33B1BF9714C8}"/>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6852" r="31672"/>
          <a:stretch/>
        </p:blipFill>
        <p:spPr bwMode="auto">
          <a:xfrm>
            <a:off x="5867816" y="1325376"/>
            <a:ext cx="1236907" cy="13516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A684C4A-3301-4EAB-4CC7-11DF0C72A53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62519" y="547249"/>
            <a:ext cx="915266" cy="876484"/>
          </a:xfrm>
          <a:prstGeom prst="rect">
            <a:avLst/>
          </a:prstGeom>
        </p:spPr>
      </p:pic>
      <p:pic>
        <p:nvPicPr>
          <p:cNvPr id="7" name="Picture 6">
            <a:extLst>
              <a:ext uri="{FF2B5EF4-FFF2-40B4-BE49-F238E27FC236}">
                <a16:creationId xmlns:a16="http://schemas.microsoft.com/office/drawing/2014/main" id="{0546BA4D-3F6B-2E0A-3FF1-2B77291CCB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43136" y="725414"/>
            <a:ext cx="1125787" cy="737209"/>
          </a:xfrm>
          <a:prstGeom prst="rect">
            <a:avLst/>
          </a:prstGeom>
        </p:spPr>
      </p:pic>
      <p:pic>
        <p:nvPicPr>
          <p:cNvPr id="19" name="Picture 18">
            <a:extLst>
              <a:ext uri="{FF2B5EF4-FFF2-40B4-BE49-F238E27FC236}">
                <a16:creationId xmlns:a16="http://schemas.microsoft.com/office/drawing/2014/main" id="{B025A089-F9CB-4098-7651-44DCA6BE320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125568" y="1221686"/>
            <a:ext cx="1005700" cy="876484"/>
          </a:xfrm>
          <a:prstGeom prst="rect">
            <a:avLst/>
          </a:prstGeom>
        </p:spPr>
      </p:pic>
      <p:pic>
        <p:nvPicPr>
          <p:cNvPr id="5" name="Replika">
            <a:hlinkClick r:id="" action="ppaction://media"/>
            <a:extLst>
              <a:ext uri="{FF2B5EF4-FFF2-40B4-BE49-F238E27FC236}">
                <a16:creationId xmlns:a16="http://schemas.microsoft.com/office/drawing/2014/main" id="{369DE7F3-950B-7E51-1C2B-F95FCA1F73D9}"/>
              </a:ext>
            </a:extLst>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500421" y="127684"/>
            <a:ext cx="8202708" cy="4888132"/>
          </a:xfrm>
          <a:prstGeom prst="rect">
            <a:avLst/>
          </a:prstGeom>
        </p:spPr>
      </p:pic>
    </p:spTree>
    <p:extLst>
      <p:ext uri="{BB962C8B-B14F-4D97-AF65-F5344CB8AC3E}">
        <p14:creationId xmlns:p14="http://schemas.microsoft.com/office/powerpoint/2010/main" val="39315264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0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pic>
        <p:nvPicPr>
          <p:cNvPr id="1040" name="Picture 16" descr="Apple will Assistentin bald nur per „Siri“ aktivieren lassen">
            <a:extLst>
              <a:ext uri="{FF2B5EF4-FFF2-40B4-BE49-F238E27FC236}">
                <a16:creationId xmlns:a16="http://schemas.microsoft.com/office/drawing/2014/main" id="{932EA073-9224-E4B3-A798-205C9DCF09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424EFE-14CF-FD03-ECA3-CFFA3B975218}"/>
              </a:ext>
            </a:extLst>
          </p:cNvPr>
          <p:cNvPicPr>
            <a:picLocks noChangeAspect="1"/>
          </p:cNvPicPr>
          <p:nvPr/>
        </p:nvPicPr>
        <p:blipFill rotWithShape="1">
          <a:blip r:embed="rId5"/>
          <a:srcRect l="13879" r="15622"/>
          <a:stretch/>
        </p:blipFill>
        <p:spPr>
          <a:xfrm>
            <a:off x="4721444" y="1326560"/>
            <a:ext cx="952052" cy="1350433"/>
          </a:xfrm>
          <a:prstGeom prst="rect">
            <a:avLst/>
          </a:prstGeom>
        </p:spPr>
      </p:pic>
      <p:sp>
        <p:nvSpPr>
          <p:cNvPr id="15" name="Rounded Rectangle 14">
            <a:extLst>
              <a:ext uri="{FF2B5EF4-FFF2-40B4-BE49-F238E27FC236}">
                <a16:creationId xmlns:a16="http://schemas.microsoft.com/office/drawing/2014/main" id="{9FABDD35-98B9-151E-2FF6-CAD6D04CD939}"/>
              </a:ext>
            </a:extLst>
          </p:cNvPr>
          <p:cNvSpPr/>
          <p:nvPr/>
        </p:nvSpPr>
        <p:spPr bwMode="auto">
          <a:xfrm>
            <a:off x="7331468"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ChatGPT</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E0CA9EB-4CE5-90B7-E061-9BDCFF137E3B}"/>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10891B0-B110-A6E2-3947-17C589FDD564}"/>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8F66B65F-E87B-8A40-065D-74087A1DFE8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24" name="Rounded Rectangle 23">
            <a:extLst>
              <a:ext uri="{FF2B5EF4-FFF2-40B4-BE49-F238E27FC236}">
                <a16:creationId xmlns:a16="http://schemas.microsoft.com/office/drawing/2014/main" id="{0A1E7064-34C7-7893-FD60-7F96C92F5C9B}"/>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cs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B5E48B6F-7EC4-7480-1C10-9F6907DDA3D3}"/>
              </a:ext>
            </a:extLst>
          </p:cNvPr>
          <p:cNvSpPr txBox="1"/>
          <p:nvPr/>
        </p:nvSpPr>
        <p:spPr>
          <a:xfrm>
            <a:off x="7547738"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2023</a:t>
            </a:r>
            <a:endParaRPr lang="en-DE" dirty="0">
              <a:latin typeface="Calibri" panose="020F0502020204030204" pitchFamily="34" charset="0"/>
              <a:cs typeface="Calibri" panose="020F0502020204030204" pitchFamily="34" charset="0"/>
            </a:endParaRPr>
          </a:p>
        </p:txBody>
      </p:sp>
      <p:pic>
        <p:nvPicPr>
          <p:cNvPr id="1044" name="Picture 20" descr="Is ChatGPT The End Of Traditional Search Engines—Web3 Innovation - OmiSoft">
            <a:extLst>
              <a:ext uri="{FF2B5EF4-FFF2-40B4-BE49-F238E27FC236}">
                <a16:creationId xmlns:a16="http://schemas.microsoft.com/office/drawing/2014/main" id="{89073D7A-EEA4-F65A-6E74-071C6666419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460" t="7888" r="27650"/>
          <a:stretch/>
        </p:blipFill>
        <p:spPr bwMode="auto">
          <a:xfrm>
            <a:off x="7269123" y="1094019"/>
            <a:ext cx="1236907" cy="156734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11AABD95-8D54-91D2-15DE-C7DF86307D62}"/>
              </a:ext>
            </a:extLst>
          </p:cNvPr>
          <p:cNvSpPr/>
          <p:nvPr/>
        </p:nvSpPr>
        <p:spPr bwMode="auto">
          <a:xfrm>
            <a:off x="5930161"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Replika</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4E3443B-3F0B-1630-13EF-9A30E9EBB0C5}"/>
              </a:ext>
            </a:extLst>
          </p:cNvPr>
          <p:cNvSpPr txBox="1"/>
          <p:nvPr/>
        </p:nvSpPr>
        <p:spPr>
          <a:xfrm>
            <a:off x="6111489"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2017</a:t>
            </a:r>
            <a:endParaRPr lang="en-DE" dirty="0">
              <a:latin typeface="Calibri" panose="020F0502020204030204" pitchFamily="34" charset="0"/>
              <a:cs typeface="Calibri" panose="020F0502020204030204" pitchFamily="34" charset="0"/>
            </a:endParaRPr>
          </a:p>
        </p:txBody>
      </p:sp>
      <p:pic>
        <p:nvPicPr>
          <p:cNvPr id="1026" name="Picture 2" descr="Introducing Ask Replika | Replika Blog">
            <a:extLst>
              <a:ext uri="{FF2B5EF4-FFF2-40B4-BE49-F238E27FC236}">
                <a16:creationId xmlns:a16="http://schemas.microsoft.com/office/drawing/2014/main" id="{D6E87786-0293-FEF7-94A8-33B1BF9714C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852" r="31672"/>
          <a:stretch/>
        </p:blipFill>
        <p:spPr bwMode="auto">
          <a:xfrm>
            <a:off x="5867816" y="1325376"/>
            <a:ext cx="1236907" cy="135161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BFF4524-A9B2-9EA4-C285-A48D179969FF}"/>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365627005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pic>
        <p:nvPicPr>
          <p:cNvPr id="1040" name="Picture 16" descr="Apple will Assistentin bald nur per „Siri“ aktivieren lassen">
            <a:extLst>
              <a:ext uri="{FF2B5EF4-FFF2-40B4-BE49-F238E27FC236}">
                <a16:creationId xmlns:a16="http://schemas.microsoft.com/office/drawing/2014/main" id="{932EA073-9224-E4B3-A798-205C9DCF09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424EFE-14CF-FD03-ECA3-CFFA3B975218}"/>
              </a:ext>
            </a:extLst>
          </p:cNvPr>
          <p:cNvPicPr>
            <a:picLocks noChangeAspect="1"/>
          </p:cNvPicPr>
          <p:nvPr/>
        </p:nvPicPr>
        <p:blipFill rotWithShape="1">
          <a:blip r:embed="rId5"/>
          <a:srcRect l="13879" r="15622"/>
          <a:stretch/>
        </p:blipFill>
        <p:spPr>
          <a:xfrm>
            <a:off x="4721444" y="1326560"/>
            <a:ext cx="952052" cy="1350433"/>
          </a:xfrm>
          <a:prstGeom prst="rect">
            <a:avLst/>
          </a:prstGeom>
        </p:spPr>
      </p:pic>
      <p:sp>
        <p:nvSpPr>
          <p:cNvPr id="15" name="Rounded Rectangle 14">
            <a:extLst>
              <a:ext uri="{FF2B5EF4-FFF2-40B4-BE49-F238E27FC236}">
                <a16:creationId xmlns:a16="http://schemas.microsoft.com/office/drawing/2014/main" id="{9FABDD35-98B9-151E-2FF6-CAD6D04CD939}"/>
              </a:ext>
            </a:extLst>
          </p:cNvPr>
          <p:cNvSpPr/>
          <p:nvPr/>
        </p:nvSpPr>
        <p:spPr bwMode="auto">
          <a:xfrm>
            <a:off x="7331468"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ChatGPT</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E0CA9EB-4CE5-90B7-E061-9BDCFF137E3B}"/>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10891B0-B110-A6E2-3947-17C589FDD564}"/>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8F66B65F-E87B-8A40-065D-74087A1DFE8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24" name="Rounded Rectangle 23">
            <a:extLst>
              <a:ext uri="{FF2B5EF4-FFF2-40B4-BE49-F238E27FC236}">
                <a16:creationId xmlns:a16="http://schemas.microsoft.com/office/drawing/2014/main" id="{0A1E7064-34C7-7893-FD60-7F96C92F5C9B}"/>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cs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B5E48B6F-7EC4-7480-1C10-9F6907DDA3D3}"/>
              </a:ext>
            </a:extLst>
          </p:cNvPr>
          <p:cNvSpPr txBox="1"/>
          <p:nvPr/>
        </p:nvSpPr>
        <p:spPr>
          <a:xfrm>
            <a:off x="7547738"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2023</a:t>
            </a:r>
            <a:endParaRPr lang="en-DE" dirty="0">
              <a:latin typeface="Calibri" panose="020F0502020204030204" pitchFamily="34" charset="0"/>
              <a:cs typeface="Calibri" panose="020F0502020204030204" pitchFamily="34" charset="0"/>
            </a:endParaRPr>
          </a:p>
        </p:txBody>
      </p:sp>
      <p:pic>
        <p:nvPicPr>
          <p:cNvPr id="1044" name="Picture 20" descr="Is ChatGPT The End Of Traditional Search Engines—Web3 Innovation - OmiSoft">
            <a:extLst>
              <a:ext uri="{FF2B5EF4-FFF2-40B4-BE49-F238E27FC236}">
                <a16:creationId xmlns:a16="http://schemas.microsoft.com/office/drawing/2014/main" id="{89073D7A-EEA4-F65A-6E74-071C6666419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460" t="7888" r="27650"/>
          <a:stretch/>
        </p:blipFill>
        <p:spPr bwMode="auto">
          <a:xfrm>
            <a:off x="7269123" y="1094019"/>
            <a:ext cx="1236907" cy="156734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11AABD95-8D54-91D2-15DE-C7DF86307D62}"/>
              </a:ext>
            </a:extLst>
          </p:cNvPr>
          <p:cNvSpPr/>
          <p:nvPr/>
        </p:nvSpPr>
        <p:spPr bwMode="auto">
          <a:xfrm>
            <a:off x="5930161"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Replika</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4E3443B-3F0B-1630-13EF-9A30E9EBB0C5}"/>
              </a:ext>
            </a:extLst>
          </p:cNvPr>
          <p:cNvSpPr txBox="1"/>
          <p:nvPr/>
        </p:nvSpPr>
        <p:spPr>
          <a:xfrm>
            <a:off x="6111489"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2017</a:t>
            </a:r>
            <a:endParaRPr lang="en-DE" dirty="0">
              <a:latin typeface="Calibri" panose="020F0502020204030204" pitchFamily="34" charset="0"/>
              <a:cs typeface="Calibri" panose="020F0502020204030204" pitchFamily="34" charset="0"/>
            </a:endParaRPr>
          </a:p>
        </p:txBody>
      </p:sp>
      <p:pic>
        <p:nvPicPr>
          <p:cNvPr id="1026" name="Picture 2" descr="Introducing Ask Replika | Replika Blog">
            <a:extLst>
              <a:ext uri="{FF2B5EF4-FFF2-40B4-BE49-F238E27FC236}">
                <a16:creationId xmlns:a16="http://schemas.microsoft.com/office/drawing/2014/main" id="{D6E87786-0293-FEF7-94A8-33B1BF9714C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852" r="31672"/>
          <a:stretch/>
        </p:blipFill>
        <p:spPr bwMode="auto">
          <a:xfrm>
            <a:off x="5867816" y="1325376"/>
            <a:ext cx="1236907" cy="13516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A684C4A-3301-4EAB-4CC7-11DF0C72A53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62519" y="547249"/>
            <a:ext cx="915266" cy="876484"/>
          </a:xfrm>
          <a:prstGeom prst="rect">
            <a:avLst/>
          </a:prstGeom>
        </p:spPr>
      </p:pic>
      <p:pic>
        <p:nvPicPr>
          <p:cNvPr id="7" name="Picture 6">
            <a:extLst>
              <a:ext uri="{FF2B5EF4-FFF2-40B4-BE49-F238E27FC236}">
                <a16:creationId xmlns:a16="http://schemas.microsoft.com/office/drawing/2014/main" id="{0546BA4D-3F6B-2E0A-3FF1-2B77291CCBA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43136" y="725414"/>
            <a:ext cx="1125787" cy="737209"/>
          </a:xfrm>
          <a:prstGeom prst="rect">
            <a:avLst/>
          </a:prstGeom>
        </p:spPr>
      </p:pic>
      <p:sp>
        <p:nvSpPr>
          <p:cNvPr id="5" name="TextBox 4">
            <a:extLst>
              <a:ext uri="{FF2B5EF4-FFF2-40B4-BE49-F238E27FC236}">
                <a16:creationId xmlns:a16="http://schemas.microsoft.com/office/drawing/2014/main" id="{FEAE788C-1EB5-BB59-C4C0-1FF5C1FCD15C}"/>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38823655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pic>
        <p:nvPicPr>
          <p:cNvPr id="1040" name="Picture 16" descr="Apple will Assistentin bald nur per „Siri“ aktivieren lassen">
            <a:extLst>
              <a:ext uri="{FF2B5EF4-FFF2-40B4-BE49-F238E27FC236}">
                <a16:creationId xmlns:a16="http://schemas.microsoft.com/office/drawing/2014/main" id="{932EA073-9224-E4B3-A798-205C9DCF09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99424EFE-14CF-FD03-ECA3-CFFA3B975218}"/>
              </a:ext>
            </a:extLst>
          </p:cNvPr>
          <p:cNvPicPr>
            <a:picLocks noChangeAspect="1"/>
          </p:cNvPicPr>
          <p:nvPr/>
        </p:nvPicPr>
        <p:blipFill rotWithShape="1">
          <a:blip r:embed="rId5"/>
          <a:srcRect l="13879" r="15622"/>
          <a:stretch/>
        </p:blipFill>
        <p:spPr>
          <a:xfrm>
            <a:off x="4721444" y="1326560"/>
            <a:ext cx="952052" cy="1350433"/>
          </a:xfrm>
          <a:prstGeom prst="rect">
            <a:avLst/>
          </a:prstGeom>
        </p:spPr>
      </p:pic>
      <p:sp>
        <p:nvSpPr>
          <p:cNvPr id="15" name="Rounded Rectangle 14">
            <a:extLst>
              <a:ext uri="{FF2B5EF4-FFF2-40B4-BE49-F238E27FC236}">
                <a16:creationId xmlns:a16="http://schemas.microsoft.com/office/drawing/2014/main" id="{9FABDD35-98B9-151E-2FF6-CAD6D04CD939}"/>
              </a:ext>
            </a:extLst>
          </p:cNvPr>
          <p:cNvSpPr/>
          <p:nvPr/>
        </p:nvSpPr>
        <p:spPr bwMode="auto">
          <a:xfrm>
            <a:off x="7331468"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ChatGPT</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E0CA9EB-4CE5-90B7-E061-9BDCFF137E3B}"/>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10891B0-B110-A6E2-3947-17C589FDD564}"/>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8F66B65F-E87B-8A40-065D-74087A1DFE8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24" name="Rounded Rectangle 23">
            <a:extLst>
              <a:ext uri="{FF2B5EF4-FFF2-40B4-BE49-F238E27FC236}">
                <a16:creationId xmlns:a16="http://schemas.microsoft.com/office/drawing/2014/main" id="{0A1E7064-34C7-7893-FD60-7F96C92F5C9B}"/>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cs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B5E48B6F-7EC4-7480-1C10-9F6907DDA3D3}"/>
              </a:ext>
            </a:extLst>
          </p:cNvPr>
          <p:cNvSpPr txBox="1"/>
          <p:nvPr/>
        </p:nvSpPr>
        <p:spPr>
          <a:xfrm>
            <a:off x="7547738"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2023</a:t>
            </a:r>
            <a:endParaRPr lang="en-DE" dirty="0">
              <a:latin typeface="Calibri" panose="020F0502020204030204" pitchFamily="34" charset="0"/>
              <a:cs typeface="Calibri" panose="020F0502020204030204" pitchFamily="34" charset="0"/>
            </a:endParaRPr>
          </a:p>
        </p:txBody>
      </p:sp>
      <p:pic>
        <p:nvPicPr>
          <p:cNvPr id="1044" name="Picture 20" descr="Is ChatGPT The End Of Traditional Search Engines—Web3 Innovation - OmiSoft">
            <a:extLst>
              <a:ext uri="{FF2B5EF4-FFF2-40B4-BE49-F238E27FC236}">
                <a16:creationId xmlns:a16="http://schemas.microsoft.com/office/drawing/2014/main" id="{89073D7A-EEA4-F65A-6E74-071C6666419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460" t="7888" r="27650"/>
          <a:stretch/>
        </p:blipFill>
        <p:spPr bwMode="auto">
          <a:xfrm>
            <a:off x="7269123" y="1094019"/>
            <a:ext cx="1236907" cy="156734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11AABD95-8D54-91D2-15DE-C7DF86307D62}"/>
              </a:ext>
            </a:extLst>
          </p:cNvPr>
          <p:cNvSpPr/>
          <p:nvPr/>
        </p:nvSpPr>
        <p:spPr bwMode="auto">
          <a:xfrm>
            <a:off x="5930161"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Replika</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4E3443B-3F0B-1630-13EF-9A30E9EBB0C5}"/>
              </a:ext>
            </a:extLst>
          </p:cNvPr>
          <p:cNvSpPr txBox="1"/>
          <p:nvPr/>
        </p:nvSpPr>
        <p:spPr>
          <a:xfrm>
            <a:off x="6111489"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2017</a:t>
            </a:r>
            <a:endParaRPr lang="en-DE" dirty="0">
              <a:latin typeface="Calibri" panose="020F0502020204030204" pitchFamily="34" charset="0"/>
              <a:cs typeface="Calibri" panose="020F0502020204030204" pitchFamily="34" charset="0"/>
            </a:endParaRPr>
          </a:p>
        </p:txBody>
      </p:sp>
      <p:pic>
        <p:nvPicPr>
          <p:cNvPr id="1026" name="Picture 2" descr="Introducing Ask Replika | Replika Blog">
            <a:extLst>
              <a:ext uri="{FF2B5EF4-FFF2-40B4-BE49-F238E27FC236}">
                <a16:creationId xmlns:a16="http://schemas.microsoft.com/office/drawing/2014/main" id="{D6E87786-0293-FEF7-94A8-33B1BF9714C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852" r="31672"/>
          <a:stretch/>
        </p:blipFill>
        <p:spPr bwMode="auto">
          <a:xfrm>
            <a:off x="5867816" y="1325376"/>
            <a:ext cx="1236907" cy="13516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A684C4A-3301-4EAB-4CC7-11DF0C72A53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62519" y="547249"/>
            <a:ext cx="915266" cy="876484"/>
          </a:xfrm>
          <a:prstGeom prst="rect">
            <a:avLst/>
          </a:prstGeom>
        </p:spPr>
      </p:pic>
      <p:pic>
        <p:nvPicPr>
          <p:cNvPr id="7" name="Picture 6">
            <a:extLst>
              <a:ext uri="{FF2B5EF4-FFF2-40B4-BE49-F238E27FC236}">
                <a16:creationId xmlns:a16="http://schemas.microsoft.com/office/drawing/2014/main" id="{0546BA4D-3F6B-2E0A-3FF1-2B77291CCBA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43136" y="725414"/>
            <a:ext cx="1125787" cy="737209"/>
          </a:xfrm>
          <a:prstGeom prst="rect">
            <a:avLst/>
          </a:prstGeom>
        </p:spPr>
      </p:pic>
      <p:pic>
        <p:nvPicPr>
          <p:cNvPr id="19" name="Picture 18">
            <a:extLst>
              <a:ext uri="{FF2B5EF4-FFF2-40B4-BE49-F238E27FC236}">
                <a16:creationId xmlns:a16="http://schemas.microsoft.com/office/drawing/2014/main" id="{B025A089-F9CB-4098-7651-44DCA6BE320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25568" y="1221686"/>
            <a:ext cx="1005700" cy="876484"/>
          </a:xfrm>
          <a:prstGeom prst="rect">
            <a:avLst/>
          </a:prstGeom>
        </p:spPr>
      </p:pic>
      <p:sp>
        <p:nvSpPr>
          <p:cNvPr id="5" name="TextBox 4">
            <a:extLst>
              <a:ext uri="{FF2B5EF4-FFF2-40B4-BE49-F238E27FC236}">
                <a16:creationId xmlns:a16="http://schemas.microsoft.com/office/drawing/2014/main" id="{89E08BDE-0AF3-5CF6-B631-D73C7BB0B939}"/>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51127564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können</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 so </a:t>
            </a:r>
            <a:r>
              <a:rPr lang="en-US" sz="2400" b="0" dirty="0" err="1">
                <a:solidFill>
                  <a:srgbClr val="068D41"/>
                </a:solidFill>
                <a:latin typeface="Calibri" panose="020F0502020204030204" pitchFamily="34" charset="0"/>
                <a:cs typeface="Calibri" panose="020F0502020204030204" pitchFamily="34" charset="0"/>
              </a:rPr>
              <a:t>alles</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cs typeface="Calibri" panose="020F0502020204030204" pitchFamily="34" charset="0"/>
            </a:endParaRP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cs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8791" y="1413783"/>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a:extLst>
              <a:ext uri="{FF2B5EF4-FFF2-40B4-BE49-F238E27FC236}">
                <a16:creationId xmlns:a16="http://schemas.microsoft.com/office/drawing/2014/main" id="{FD3DEE72-1201-8B46-7CC5-AA3F7EDD229F}"/>
              </a:ext>
            </a:extLst>
          </p:cNvPr>
          <p:cNvSpPr/>
          <p:nvPr/>
        </p:nvSpPr>
        <p:spPr bwMode="auto">
          <a:xfrm>
            <a:off x="726798" y="4333760"/>
            <a:ext cx="2696972" cy="540000"/>
          </a:xfrm>
          <a:prstGeom prst="chevron">
            <a:avLst/>
          </a:prstGeom>
          <a:solidFill>
            <a:srgbClr val="FF9116">
              <a:alpha val="2902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ysClr val="windowText" lastClr="000000"/>
                </a:solidFill>
                <a:effectLst/>
                <a:latin typeface="Calibri" panose="020F0502020204030204" pitchFamily="34" charset="0"/>
                <a:cs typeface="Calibri" panose="020F0502020204030204" pitchFamily="34" charset="0"/>
              </a:rPr>
              <a:t>Erkennung von Mustern</a:t>
            </a:r>
          </a:p>
        </p:txBody>
      </p:sp>
      <p:sp>
        <p:nvSpPr>
          <p:cNvPr id="4" name="Chevron 3">
            <a:extLst>
              <a:ext uri="{FF2B5EF4-FFF2-40B4-BE49-F238E27FC236}">
                <a16:creationId xmlns:a16="http://schemas.microsoft.com/office/drawing/2014/main" id="{FD543849-6022-225F-B473-C7174B768306}"/>
              </a:ext>
            </a:extLst>
          </p:cNvPr>
          <p:cNvSpPr/>
          <p:nvPr/>
        </p:nvSpPr>
        <p:spPr bwMode="auto">
          <a:xfrm>
            <a:off x="3423770" y="4328865"/>
            <a:ext cx="2619304" cy="540000"/>
          </a:xfrm>
          <a:prstGeom prst="chevron">
            <a:avLst/>
          </a:prstGeom>
          <a:solidFill>
            <a:srgbClr val="FF9116">
              <a:alpha val="2902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Spracherkennung</a:t>
            </a:r>
            <a:r>
              <a:rPr kumimoji="0" lang="en-DE" sz="1050" b="0" i="0" u="none" strike="noStrike" cap="none" normalizeH="0" dirty="0">
                <a:ln>
                  <a:noFill/>
                </a:ln>
                <a:solidFill>
                  <a:srgbClr val="5F5F5F"/>
                </a:solidFill>
                <a:effectLst/>
                <a:latin typeface="Calibri" panose="020F0502020204030204" pitchFamily="34" charset="0"/>
                <a:cs typeface="Calibri" panose="020F0502020204030204" pitchFamily="34" charset="0"/>
              </a:rPr>
              <a:t> &amp; </a:t>
            </a:r>
            <a:br>
              <a:rPr kumimoji="0" lang="en-DE" sz="1050" b="0" i="0" u="none" strike="noStrike" cap="none" normalizeH="0" dirty="0">
                <a:ln>
                  <a:noFill/>
                </a:ln>
                <a:solidFill>
                  <a:srgbClr val="5F5F5F"/>
                </a:solidFill>
                <a:effectLst/>
                <a:latin typeface="Calibri" panose="020F0502020204030204" pitchFamily="34" charset="0"/>
                <a:cs typeface="Calibri" panose="020F0502020204030204" pitchFamily="34" charset="0"/>
              </a:rPr>
            </a:br>
            <a:r>
              <a:rPr kumimoji="0" lang="en-DE" sz="1050" b="0" i="0" u="none" strike="noStrike" cap="none" normalizeH="0" dirty="0">
                <a:ln>
                  <a:noFill/>
                </a:ln>
                <a:solidFill>
                  <a:srgbClr val="5F5F5F"/>
                </a:solidFill>
                <a:effectLst/>
                <a:latin typeface="Calibri" panose="020F0502020204030204" pitchFamily="34" charset="0"/>
                <a:cs typeface="Calibri" panose="020F0502020204030204" pitchFamily="34" charset="0"/>
              </a:rPr>
              <a:t>Spracherzeugung</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5" name="Chevron 4">
            <a:extLst>
              <a:ext uri="{FF2B5EF4-FFF2-40B4-BE49-F238E27FC236}">
                <a16:creationId xmlns:a16="http://schemas.microsoft.com/office/drawing/2014/main" id="{305F9E17-F491-C5CC-64DF-4782A270CD82}"/>
              </a:ext>
            </a:extLst>
          </p:cNvPr>
          <p:cNvSpPr/>
          <p:nvPr/>
        </p:nvSpPr>
        <p:spPr bwMode="auto">
          <a:xfrm>
            <a:off x="6043074" y="4334036"/>
            <a:ext cx="2641762" cy="540000"/>
          </a:xfrm>
          <a:prstGeom prst="chevron">
            <a:avLst/>
          </a:prstGeom>
          <a:solidFill>
            <a:srgbClr val="FF9116">
              <a:alpha val="2902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Immer</a:t>
            </a:r>
            <a:r>
              <a:rPr kumimoji="0" lang="en-DE" sz="1050" b="0" i="0" u="none" strike="noStrike" cap="none" normalizeH="0" dirty="0">
                <a:ln>
                  <a:noFill/>
                </a:ln>
                <a:solidFill>
                  <a:srgbClr val="5F5F5F"/>
                </a:solidFill>
                <a:effectLst/>
                <a:latin typeface="Calibri" panose="020F0502020204030204" pitchFamily="34" charset="0"/>
                <a:cs typeface="Calibri" panose="020F0502020204030204" pitchFamily="34" charset="0"/>
              </a:rPr>
              <a:t> weiter lernen</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6" name="Rounded Rectangle 5">
            <a:extLst>
              <a:ext uri="{FF2B5EF4-FFF2-40B4-BE49-F238E27FC236}">
                <a16:creationId xmlns:a16="http://schemas.microsoft.com/office/drawing/2014/main" id="{29F4F6D2-1852-A897-86F8-51C0BE15265A}"/>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ELIZA</a:t>
            </a:r>
          </a:p>
        </p:txBody>
      </p:sp>
      <p:pic>
        <p:nvPicPr>
          <p:cNvPr id="7" name="Picture 16" descr="Apple will Assistentin bald nur per „Siri“ aktivieren lassen">
            <a:extLst>
              <a:ext uri="{FF2B5EF4-FFF2-40B4-BE49-F238E27FC236}">
                <a16:creationId xmlns:a16="http://schemas.microsoft.com/office/drawing/2014/main" id="{44B4C8F8-2A53-824F-99FB-28CD4C58474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741" r="16609"/>
          <a:stretch/>
        </p:blipFill>
        <p:spPr bwMode="auto">
          <a:xfrm>
            <a:off x="3548346" y="1639270"/>
            <a:ext cx="952051" cy="10377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1117E61-C05F-0A01-6877-BF5D23C80FBE}"/>
              </a:ext>
            </a:extLst>
          </p:cNvPr>
          <p:cNvPicPr>
            <a:picLocks noChangeAspect="1"/>
          </p:cNvPicPr>
          <p:nvPr/>
        </p:nvPicPr>
        <p:blipFill rotWithShape="1">
          <a:blip r:embed="rId6"/>
          <a:srcRect l="13879" r="15622"/>
          <a:stretch/>
        </p:blipFill>
        <p:spPr>
          <a:xfrm>
            <a:off x="4721444" y="1326560"/>
            <a:ext cx="952052" cy="1350433"/>
          </a:xfrm>
          <a:prstGeom prst="rect">
            <a:avLst/>
          </a:prstGeom>
        </p:spPr>
      </p:pic>
      <p:sp>
        <p:nvSpPr>
          <p:cNvPr id="9" name="Rounded Rectangle 8">
            <a:extLst>
              <a:ext uri="{FF2B5EF4-FFF2-40B4-BE49-F238E27FC236}">
                <a16:creationId xmlns:a16="http://schemas.microsoft.com/office/drawing/2014/main" id="{782A82CC-0E14-8DF2-168A-704036FAA02A}"/>
              </a:ext>
            </a:extLst>
          </p:cNvPr>
          <p:cNvSpPr/>
          <p:nvPr/>
        </p:nvSpPr>
        <p:spPr bwMode="auto">
          <a:xfrm>
            <a:off x="7331468"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ChatGPT</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EAE3DC1-C65E-44AF-6C8B-889B8DA429D2}"/>
              </a:ext>
            </a:extLst>
          </p:cNvPr>
          <p:cNvSpPr txBox="1"/>
          <p:nvPr/>
        </p:nvSpPr>
        <p:spPr>
          <a:xfrm>
            <a:off x="364032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2010</a:t>
            </a:r>
            <a:endParaRPr lang="en-DE"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3B46F442-9C7D-EDBB-499C-02D9C4657B61}"/>
              </a:ext>
            </a:extLst>
          </p:cNvPr>
          <p:cNvSpPr txBox="1"/>
          <p:nvPr/>
        </p:nvSpPr>
        <p:spPr>
          <a:xfrm>
            <a:off x="4721444"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2014</a:t>
            </a:r>
            <a:endParaRPr lang="en-DE" dirty="0">
              <a:latin typeface="Calibri" panose="020F0502020204030204" pitchFamily="34" charset="0"/>
              <a:cs typeface="Calibri" panose="020F0502020204030204" pitchFamily="34" charset="0"/>
            </a:endParaRPr>
          </a:p>
        </p:txBody>
      </p:sp>
      <p:sp>
        <p:nvSpPr>
          <p:cNvPr id="17" name="Rounded Rectangle 16">
            <a:extLst>
              <a:ext uri="{FF2B5EF4-FFF2-40B4-BE49-F238E27FC236}">
                <a16:creationId xmlns:a16="http://schemas.microsoft.com/office/drawing/2014/main" id="{82553634-058F-9A44-E48A-48C573F48469}"/>
              </a:ext>
            </a:extLst>
          </p:cNvPr>
          <p:cNvSpPr/>
          <p:nvPr/>
        </p:nvSpPr>
        <p:spPr bwMode="auto">
          <a:xfrm>
            <a:off x="3496898" y="2831456"/>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Siri</a:t>
            </a:r>
          </a:p>
        </p:txBody>
      </p:sp>
      <p:sp>
        <p:nvSpPr>
          <p:cNvPr id="19" name="Rounded Rectangle 18">
            <a:extLst>
              <a:ext uri="{FF2B5EF4-FFF2-40B4-BE49-F238E27FC236}">
                <a16:creationId xmlns:a16="http://schemas.microsoft.com/office/drawing/2014/main" id="{EA53253D-A275-9AC1-1864-50863B6EC237}"/>
              </a:ext>
            </a:extLst>
          </p:cNvPr>
          <p:cNvSpPr/>
          <p:nvPr/>
        </p:nvSpPr>
        <p:spPr bwMode="auto">
          <a:xfrm>
            <a:off x="4678938" y="2829330"/>
            <a:ext cx="99455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Alexa</a:t>
            </a:r>
          </a:p>
        </p:txBody>
      </p:sp>
      <p:sp>
        <p:nvSpPr>
          <p:cNvPr id="26" name="TextBox 25">
            <a:extLst>
              <a:ext uri="{FF2B5EF4-FFF2-40B4-BE49-F238E27FC236}">
                <a16:creationId xmlns:a16="http://schemas.microsoft.com/office/drawing/2014/main" id="{8CF8E550-1DA4-B6B3-50B7-EAA1C52D3BB8}"/>
              </a:ext>
            </a:extLst>
          </p:cNvPr>
          <p:cNvSpPr txBox="1"/>
          <p:nvPr/>
        </p:nvSpPr>
        <p:spPr>
          <a:xfrm>
            <a:off x="7547738"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2023</a:t>
            </a:r>
            <a:endParaRPr lang="en-DE" dirty="0">
              <a:latin typeface="Calibri" panose="020F0502020204030204" pitchFamily="34" charset="0"/>
              <a:cs typeface="Calibri" panose="020F0502020204030204" pitchFamily="34" charset="0"/>
            </a:endParaRPr>
          </a:p>
        </p:txBody>
      </p:sp>
      <p:pic>
        <p:nvPicPr>
          <p:cNvPr id="28" name="Picture 20" descr="Is ChatGPT The End Of Traditional Search Engines—Web3 Innovation - OmiSoft">
            <a:extLst>
              <a:ext uri="{FF2B5EF4-FFF2-40B4-BE49-F238E27FC236}">
                <a16:creationId xmlns:a16="http://schemas.microsoft.com/office/drawing/2014/main" id="{810AD8BB-FD8A-3ECE-C58E-333DD0031AE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460" t="7888" r="27650"/>
          <a:stretch/>
        </p:blipFill>
        <p:spPr bwMode="auto">
          <a:xfrm>
            <a:off x="7269123" y="1094019"/>
            <a:ext cx="1236907" cy="1567349"/>
          </a:xfrm>
          <a:prstGeom prst="rect">
            <a:avLst/>
          </a:prstGeom>
          <a:noFill/>
          <a:extLst>
            <a:ext uri="{909E8E84-426E-40DD-AFC4-6F175D3DCCD1}">
              <a14:hiddenFill xmlns:a14="http://schemas.microsoft.com/office/drawing/2010/main">
                <a:solidFill>
                  <a:srgbClr val="FFFFFF"/>
                </a:solidFill>
              </a14:hiddenFill>
            </a:ext>
          </a:extLst>
        </p:spPr>
      </p:pic>
      <p:sp>
        <p:nvSpPr>
          <p:cNvPr id="29" name="Rounded Rectangle 28">
            <a:extLst>
              <a:ext uri="{FF2B5EF4-FFF2-40B4-BE49-F238E27FC236}">
                <a16:creationId xmlns:a16="http://schemas.microsoft.com/office/drawing/2014/main" id="{8C559DB5-CEF3-7FA4-F252-4553A05C6BCF}"/>
              </a:ext>
            </a:extLst>
          </p:cNvPr>
          <p:cNvSpPr/>
          <p:nvPr/>
        </p:nvSpPr>
        <p:spPr bwMode="auto">
          <a:xfrm>
            <a:off x="5930161" y="2829330"/>
            <a:ext cx="1112218"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050" dirty="0">
                <a:solidFill>
                  <a:srgbClr val="5F5F5F"/>
                </a:solidFill>
                <a:latin typeface="Calibri" panose="020F0502020204030204" pitchFamily="34" charset="0"/>
                <a:cs typeface="Calibri" panose="020F0502020204030204" pitchFamily="34" charset="0"/>
              </a:rPr>
              <a:t>Replika</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E07711C4-28D4-D616-CDF6-CEF94AA1518D}"/>
              </a:ext>
            </a:extLst>
          </p:cNvPr>
          <p:cNvSpPr txBox="1"/>
          <p:nvPr/>
        </p:nvSpPr>
        <p:spPr>
          <a:xfrm>
            <a:off x="6111489"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2017</a:t>
            </a:r>
            <a:endParaRPr lang="en-DE" dirty="0">
              <a:latin typeface="Calibri" panose="020F0502020204030204" pitchFamily="34" charset="0"/>
              <a:cs typeface="Calibri" panose="020F0502020204030204" pitchFamily="34" charset="0"/>
            </a:endParaRPr>
          </a:p>
        </p:txBody>
      </p:sp>
      <p:pic>
        <p:nvPicPr>
          <p:cNvPr id="31" name="Picture 2" descr="Introducing Ask Replika | Replika Blog">
            <a:extLst>
              <a:ext uri="{FF2B5EF4-FFF2-40B4-BE49-F238E27FC236}">
                <a16:creationId xmlns:a16="http://schemas.microsoft.com/office/drawing/2014/main" id="{D85C18F7-1890-D2DF-2A19-DBF0CAEA2E2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852" r="31672"/>
          <a:stretch/>
        </p:blipFill>
        <p:spPr bwMode="auto">
          <a:xfrm>
            <a:off x="5867816" y="1325376"/>
            <a:ext cx="1236907" cy="135161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BFD84F3A-D4BD-0A60-0C8A-F28B99DA3628}"/>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4745280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709613"/>
            <a:ext cx="8642350" cy="321469"/>
          </a:xfrm>
        </p:spPr>
        <p:txBody>
          <a:bodyPr/>
          <a:lstStyle/>
          <a:p>
            <a:r>
              <a:rPr lang="en-DE" sz="2400" dirty="0">
                <a:solidFill>
                  <a:srgbClr val="068D41"/>
                </a:solidFill>
                <a:latin typeface="Calibri" panose="020F0502020204030204" pitchFamily="34" charset="0"/>
                <a:cs typeface="Calibri" panose="020F0502020204030204" pitchFamily="34" charset="0"/>
              </a:rPr>
              <a:t>Runde 1: </a:t>
            </a:r>
            <a:r>
              <a:rPr lang="en-DE" sz="2400" b="0" dirty="0">
                <a:solidFill>
                  <a:srgbClr val="068D41"/>
                </a:solidFill>
                <a:latin typeface="Calibri" panose="020F0502020204030204" pitchFamily="34" charset="0"/>
                <a:cs typeface="Calibri" panose="020F0502020204030204" pitchFamily="34" charset="0"/>
              </a:rPr>
              <a:t>Die ersten Worte..</a:t>
            </a:r>
          </a:p>
        </p:txBody>
      </p:sp>
      <p:sp>
        <p:nvSpPr>
          <p:cNvPr id="5" name="TextBox 4">
            <a:extLst>
              <a:ext uri="{FF2B5EF4-FFF2-40B4-BE49-F238E27FC236}">
                <a16:creationId xmlns:a16="http://schemas.microsoft.com/office/drawing/2014/main" id="{CBE3E22D-4731-E60E-9FA6-242E9BD02126}"/>
              </a:ext>
            </a:extLst>
          </p:cNvPr>
          <p:cNvSpPr txBox="1"/>
          <p:nvPr/>
        </p:nvSpPr>
        <p:spPr>
          <a:xfrm>
            <a:off x="250825" y="1276544"/>
            <a:ext cx="8230138" cy="1754326"/>
          </a:xfrm>
          <a:prstGeom prst="rect">
            <a:avLst/>
          </a:prstGeom>
          <a:noFill/>
        </p:spPr>
        <p:txBody>
          <a:bodyPr wrap="none" rtlCol="0">
            <a:spAutoFit/>
          </a:bodyPr>
          <a:lstStyle/>
          <a:p>
            <a:pPr algn="l"/>
            <a:r>
              <a:rPr lang="en-GB" b="0" i="0" dirty="0">
                <a:solidFill>
                  <a:srgbClr val="5A6275"/>
                </a:solidFill>
                <a:effectLst/>
                <a:latin typeface="Calibri" panose="020F0502020204030204" pitchFamily="34" charset="0"/>
                <a:cs typeface="Calibri" panose="020F0502020204030204" pitchFamily="34" charset="0"/>
              </a:rPr>
              <a:t>In </a:t>
            </a:r>
            <a:r>
              <a:rPr lang="en-GB" b="0" i="0" dirty="0" err="1">
                <a:solidFill>
                  <a:srgbClr val="5A6275"/>
                </a:solidFill>
                <a:effectLst/>
                <a:latin typeface="Calibri" panose="020F0502020204030204" pitchFamily="34" charset="0"/>
                <a:cs typeface="Calibri" panose="020F0502020204030204" pitchFamily="34" charset="0"/>
              </a:rPr>
              <a:t>dieser</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ersten</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Runde</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schauen</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wir</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uns</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gemeinsam</a:t>
            </a:r>
            <a:r>
              <a:rPr lang="en-GB" b="0" i="0" dirty="0">
                <a:solidFill>
                  <a:srgbClr val="5A6275"/>
                </a:solidFill>
                <a:effectLst/>
                <a:latin typeface="Calibri" panose="020F0502020204030204" pitchFamily="34" charset="0"/>
                <a:cs typeface="Calibri" panose="020F0502020204030204" pitchFamily="34" charset="0"/>
              </a:rPr>
              <a:t> an, </a:t>
            </a:r>
            <a:r>
              <a:rPr lang="en-GB" b="0" i="0" dirty="0" err="1">
                <a:solidFill>
                  <a:srgbClr val="5A6275"/>
                </a:solidFill>
                <a:effectLst/>
                <a:latin typeface="Calibri" panose="020F0502020204030204" pitchFamily="34" charset="0"/>
                <a:cs typeface="Calibri" panose="020F0502020204030204" pitchFamily="34" charset="0"/>
              </a:rPr>
              <a:t>wie</a:t>
            </a:r>
            <a:r>
              <a:rPr lang="en-GB" b="0" i="0" dirty="0">
                <a:solidFill>
                  <a:srgbClr val="5A6275"/>
                </a:solidFill>
                <a:effectLst/>
                <a:latin typeface="Calibri" panose="020F0502020204030204" pitchFamily="34" charset="0"/>
                <a:cs typeface="Calibri" panose="020F0502020204030204" pitchFamily="34" charset="0"/>
              </a:rPr>
              <a:t> Chatbots </a:t>
            </a:r>
            <a:r>
              <a:rPr lang="en-GB" b="0" i="0" dirty="0" err="1">
                <a:solidFill>
                  <a:srgbClr val="5A6275"/>
                </a:solidFill>
                <a:effectLst/>
                <a:latin typeface="Calibri" panose="020F0502020204030204" pitchFamily="34" charset="0"/>
                <a:cs typeface="Calibri" panose="020F0502020204030204" pitchFamily="34" charset="0"/>
              </a:rPr>
              <a:t>mit</a:t>
            </a:r>
            <a:r>
              <a:rPr lang="en-GB" b="0" i="0" dirty="0">
                <a:solidFill>
                  <a:srgbClr val="5A6275"/>
                </a:solidFill>
                <a:effectLst/>
                <a:latin typeface="Calibri" panose="020F0502020204030204" pitchFamily="34" charset="0"/>
                <a:cs typeface="Calibri" panose="020F0502020204030204" pitchFamily="34" charset="0"/>
              </a:rPr>
              <a:t> </a:t>
            </a:r>
            <a:r>
              <a:rPr lang="en-GB" b="0" i="0" dirty="0" err="1">
                <a:solidFill>
                  <a:srgbClr val="5A6275"/>
                </a:solidFill>
                <a:effectLst/>
                <a:latin typeface="Calibri" panose="020F0502020204030204" pitchFamily="34" charset="0"/>
                <a:cs typeface="Calibri" panose="020F0502020204030204" pitchFamily="34" charset="0"/>
              </a:rPr>
              <a:t>Nutzenden</a:t>
            </a:r>
            <a:r>
              <a:rPr lang="en-GB" b="0" i="0" dirty="0">
                <a:solidFill>
                  <a:srgbClr val="5A6275"/>
                </a:solidFill>
                <a:effectLst/>
                <a:latin typeface="Calibri" panose="020F0502020204030204" pitchFamily="34" charset="0"/>
                <a:cs typeface="Calibri" panose="020F0502020204030204" pitchFamily="34" charset="0"/>
              </a:rPr>
              <a:t> </a:t>
            </a:r>
          </a:p>
          <a:p>
            <a:pPr algn="l"/>
            <a:r>
              <a:rPr lang="en-GB" b="0" i="0" dirty="0" err="1">
                <a:solidFill>
                  <a:srgbClr val="5A6275"/>
                </a:solidFill>
                <a:effectLst/>
                <a:latin typeface="Calibri" panose="020F0502020204030204" pitchFamily="34" charset="0"/>
                <a:cs typeface="Calibri" panose="020F0502020204030204" pitchFamily="34" charset="0"/>
              </a:rPr>
              <a:t>kommunizieren</a:t>
            </a:r>
            <a:r>
              <a:rPr lang="en-GB" b="0" i="0" dirty="0">
                <a:solidFill>
                  <a:srgbClr val="5A6275"/>
                </a:solidFill>
                <a:effectLst/>
                <a:latin typeface="Calibri" panose="020F0502020204030204" pitchFamily="34" charset="0"/>
                <a:cs typeface="Calibri" panose="020F0502020204030204" pitchFamily="34" charset="0"/>
              </a:rPr>
              <a:t>.</a:t>
            </a:r>
          </a:p>
          <a:p>
            <a:pPr algn="l"/>
            <a:endParaRPr lang="en-GB" b="0" i="0" dirty="0">
              <a:solidFill>
                <a:srgbClr val="5A6275"/>
              </a:solidFill>
              <a:effectLst/>
              <a:latin typeface="Calibri" panose="020F0502020204030204" pitchFamily="34" charset="0"/>
              <a:cs typeface="Calibri" panose="020F0502020204030204" pitchFamily="34" charset="0"/>
            </a:endParaRPr>
          </a:p>
          <a:p>
            <a:pPr algn="l"/>
            <a:br>
              <a:rPr lang="en-GB" b="0" i="0" dirty="0">
                <a:solidFill>
                  <a:srgbClr val="5A6275"/>
                </a:solidFill>
                <a:effectLst/>
                <a:latin typeface="Calibri" panose="020F0502020204030204" pitchFamily="34" charset="0"/>
                <a:cs typeface="Calibri" panose="020F0502020204030204" pitchFamily="34" charset="0"/>
              </a:rPr>
            </a:br>
            <a:endParaRPr lang="en-GB" b="0" i="0" dirty="0">
              <a:solidFill>
                <a:srgbClr val="5A6275"/>
              </a:solidFill>
              <a:effectLst/>
              <a:latin typeface="Calibri" panose="020F0502020204030204" pitchFamily="34" charset="0"/>
              <a:cs typeface="Calibri" panose="020F0502020204030204" pitchFamily="34" charset="0"/>
            </a:endParaRPr>
          </a:p>
          <a:p>
            <a:endParaRPr lang="en-DE" dirty="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4ED19099-3585-3C12-D424-DCBFAF831826}"/>
              </a:ext>
            </a:extLst>
          </p:cNvPr>
          <p:cNvGrpSpPr/>
          <p:nvPr/>
        </p:nvGrpSpPr>
        <p:grpSpPr>
          <a:xfrm>
            <a:off x="250825" y="1533048"/>
            <a:ext cx="7119559" cy="3414022"/>
            <a:chOff x="250825" y="1533048"/>
            <a:chExt cx="7119559" cy="3414022"/>
          </a:xfrm>
        </p:grpSpPr>
        <p:pic>
          <p:nvPicPr>
            <p:cNvPr id="7" name="Graphic 6">
              <a:extLst>
                <a:ext uri="{FF2B5EF4-FFF2-40B4-BE49-F238E27FC236}">
                  <a16:creationId xmlns:a16="http://schemas.microsoft.com/office/drawing/2014/main" id="{96E99DDE-40F1-41A6-4DF4-42C8434B1C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56362" y="1533048"/>
              <a:ext cx="3414022" cy="3414022"/>
            </a:xfrm>
            <a:prstGeom prst="rect">
              <a:avLst/>
            </a:prstGeom>
          </p:spPr>
        </p:pic>
        <p:sp>
          <p:nvSpPr>
            <p:cNvPr id="2" name="TextBox 1">
              <a:extLst>
                <a:ext uri="{FF2B5EF4-FFF2-40B4-BE49-F238E27FC236}">
                  <a16:creationId xmlns:a16="http://schemas.microsoft.com/office/drawing/2014/main" id="{1278BF64-4330-B2E3-187F-CD7127876223}"/>
                </a:ext>
              </a:extLst>
            </p:cNvPr>
            <p:cNvSpPr txBox="1"/>
            <p:nvPr/>
          </p:nvSpPr>
          <p:spPr>
            <a:xfrm>
              <a:off x="250825" y="2153707"/>
              <a:ext cx="3733714" cy="646331"/>
            </a:xfrm>
            <a:prstGeom prst="rect">
              <a:avLst/>
            </a:prstGeom>
            <a:noFill/>
          </p:spPr>
          <p:txBody>
            <a:bodyPr wrap="none" rtlCol="0">
              <a:spAutoFit/>
            </a:bodyPr>
            <a:lstStyle/>
            <a:p>
              <a:r>
                <a:rPr lang="en-GB" dirty="0">
                  <a:solidFill>
                    <a:srgbClr val="5A6275"/>
                  </a:solidFill>
                  <a:effectLst/>
                  <a:latin typeface="Calibri" panose="020F0502020204030204" pitchFamily="34" charset="0"/>
                  <a:cs typeface="Calibri" panose="020F0502020204030204" pitchFamily="34" charset="0"/>
                </a:rPr>
                <a:t>Unser </a:t>
              </a:r>
              <a:r>
                <a:rPr lang="en-GB" dirty="0" err="1">
                  <a:solidFill>
                    <a:srgbClr val="5A6275"/>
                  </a:solidFill>
                  <a:effectLst/>
                  <a:latin typeface="Calibri" panose="020F0502020204030204" pitchFamily="34" charset="0"/>
                  <a:cs typeface="Calibri" panose="020F0502020204030204" pitchFamily="34" charset="0"/>
                </a:rPr>
                <a:t>Beispiel</a:t>
              </a:r>
              <a:r>
                <a:rPr lang="en-GB" dirty="0">
                  <a:solidFill>
                    <a:srgbClr val="5A6275"/>
                  </a:solidFill>
                  <a:effectLst/>
                  <a:latin typeface="Calibri" panose="020F0502020204030204" pitchFamily="34" charset="0"/>
                  <a:cs typeface="Calibri" panose="020F0502020204030204" pitchFamily="34" charset="0"/>
                </a:rPr>
                <a:t>: Ein </a:t>
              </a:r>
              <a:r>
                <a:rPr lang="en-GB" dirty="0" err="1">
                  <a:solidFill>
                    <a:srgbClr val="5A6275"/>
                  </a:solidFill>
                  <a:effectLst/>
                  <a:latin typeface="Calibri" panose="020F0502020204030204" pitchFamily="34" charset="0"/>
                  <a:cs typeface="Calibri" panose="020F0502020204030204" pitchFamily="34" charset="0"/>
                </a:rPr>
                <a:t>Rezepte</a:t>
              </a:r>
              <a:r>
                <a:rPr lang="en-GB" dirty="0">
                  <a:solidFill>
                    <a:srgbClr val="5A6275"/>
                  </a:solidFill>
                  <a:effectLst/>
                  <a:latin typeface="Calibri" panose="020F0502020204030204" pitchFamily="34" charset="0"/>
                  <a:cs typeface="Calibri" panose="020F0502020204030204" pitchFamily="34" charset="0"/>
                </a:rPr>
                <a:t>-Chatbot!</a:t>
              </a:r>
            </a:p>
            <a:p>
              <a:endParaRPr lang="en-DE" dirty="0">
                <a:latin typeface="Calibri" panose="020F0502020204030204" pitchFamily="34" charset="0"/>
              </a:endParaRPr>
            </a:p>
          </p:txBody>
        </p:sp>
      </p:grpSp>
    </p:spTree>
    <p:extLst>
      <p:ext uri="{BB962C8B-B14F-4D97-AF65-F5344CB8AC3E}">
        <p14:creationId xmlns:p14="http://schemas.microsoft.com/office/powerpoint/2010/main" val="15520460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365584"/>
            <a:ext cx="8642350" cy="321469"/>
          </a:xfrm>
        </p:spPr>
        <p:txBody>
          <a:bodyPr/>
          <a:lstStyle/>
          <a:p>
            <a:r>
              <a:rPr lang="en-DE" sz="2400" dirty="0">
                <a:solidFill>
                  <a:srgbClr val="068D41"/>
                </a:solidFill>
                <a:latin typeface="Calibri" panose="020F0502020204030204" pitchFamily="34" charset="0"/>
                <a:cs typeface="Calibri" panose="020F0502020204030204" pitchFamily="34" charset="0"/>
              </a:rPr>
              <a:t>Runde 1: </a:t>
            </a:r>
            <a:r>
              <a:rPr lang="en-DE" sz="2400" b="0" dirty="0">
                <a:solidFill>
                  <a:srgbClr val="068D41"/>
                </a:solidFill>
                <a:latin typeface="Calibri" panose="020F0502020204030204" pitchFamily="34" charset="0"/>
                <a:cs typeface="Calibri" panose="020F0502020204030204" pitchFamily="34" charset="0"/>
              </a:rPr>
              <a:t>Unser </a:t>
            </a:r>
            <a:r>
              <a:rPr lang="en-GB" sz="2400" b="0" i="0" dirty="0" err="1">
                <a:solidFill>
                  <a:srgbClr val="068D41"/>
                </a:solidFill>
                <a:effectLst/>
                <a:latin typeface="Calibri" panose="020F0502020204030204" pitchFamily="34" charset="0"/>
                <a:cs typeface="Calibri" panose="020F0502020204030204" pitchFamily="34" charset="0"/>
              </a:rPr>
              <a:t>Rezepte</a:t>
            </a:r>
            <a:r>
              <a:rPr lang="en-GB" sz="2400" b="0" i="0" dirty="0">
                <a:solidFill>
                  <a:srgbClr val="068D41"/>
                </a:solidFill>
                <a:effectLst/>
                <a:latin typeface="Calibri" panose="020F0502020204030204" pitchFamily="34" charset="0"/>
                <a:cs typeface="Calibri" panose="020F0502020204030204" pitchFamily="34" charset="0"/>
              </a:rPr>
              <a:t>-Chatbot (15min)</a:t>
            </a:r>
            <a:endParaRPr lang="en-DE" sz="2400" b="0" dirty="0">
              <a:solidFill>
                <a:srgbClr val="068D4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BE3E22D-4731-E60E-9FA6-242E9BD02126}"/>
              </a:ext>
            </a:extLst>
          </p:cNvPr>
          <p:cNvSpPr txBox="1"/>
          <p:nvPr/>
        </p:nvSpPr>
        <p:spPr>
          <a:xfrm>
            <a:off x="250824" y="813767"/>
            <a:ext cx="7842973" cy="1077218"/>
          </a:xfrm>
          <a:prstGeom prst="rect">
            <a:avLst/>
          </a:prstGeom>
          <a:noFill/>
        </p:spPr>
        <p:txBody>
          <a:bodyPr wrap="square" rtlCol="0">
            <a:spAutoFit/>
          </a:bodyPr>
          <a:lstStyle/>
          <a:p>
            <a:pPr algn="l"/>
            <a:r>
              <a:rPr lang="en-GB" sz="1600" b="0" i="0" dirty="0" err="1">
                <a:solidFill>
                  <a:srgbClr val="5A6275"/>
                </a:solidFill>
                <a:effectLst/>
                <a:latin typeface="Calibri" panose="020F0502020204030204" pitchFamily="34" charset="0"/>
                <a:cs typeface="Calibri" panose="020F0502020204030204" pitchFamily="34" charset="0"/>
              </a:rPr>
              <a:t>Überlegt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Euch</a:t>
            </a:r>
            <a:r>
              <a:rPr lang="en-GB" sz="1600" b="0" i="0" dirty="0">
                <a:solidFill>
                  <a:srgbClr val="5A6275"/>
                </a:solidFill>
                <a:effectLst/>
                <a:latin typeface="Calibri" panose="020F0502020204030204" pitchFamily="34" charset="0"/>
                <a:cs typeface="Calibri" panose="020F0502020204030204" pitchFamily="34" charset="0"/>
              </a:rPr>
              <a:t>, was </a:t>
            </a:r>
            <a:r>
              <a:rPr lang="en-GB" sz="1600" b="0" i="0" dirty="0" err="1">
                <a:solidFill>
                  <a:srgbClr val="5A6275"/>
                </a:solidFill>
                <a:effectLst/>
                <a:latin typeface="Calibri" panose="020F0502020204030204" pitchFamily="34" charset="0"/>
                <a:cs typeface="Calibri" panose="020F0502020204030204" pitchFamily="34" charset="0"/>
              </a:rPr>
              <a:t>ein</a:t>
            </a:r>
            <a:r>
              <a:rPr lang="en-GB" sz="1600" b="0" i="0" dirty="0">
                <a:solidFill>
                  <a:srgbClr val="5A6275"/>
                </a:solidFill>
                <a:effectLst/>
                <a:latin typeface="Calibri" panose="020F0502020204030204" pitchFamily="34" charset="0"/>
                <a:cs typeface="Calibri" panose="020F0502020204030204" pitchFamily="34" charset="0"/>
              </a:rPr>
              <a:t> Chatbot "</a:t>
            </a:r>
            <a:r>
              <a:rPr lang="en-GB" sz="1600" b="0" i="0" dirty="0" err="1">
                <a:solidFill>
                  <a:srgbClr val="5A6275"/>
                </a:solidFill>
                <a:effectLst/>
                <a:latin typeface="Calibri" panose="020F0502020204030204" pitchFamily="34" charset="0"/>
                <a:cs typeface="Calibri" panose="020F0502020204030204" pitchFamily="34" charset="0"/>
              </a:rPr>
              <a:t>können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sollte</a:t>
            </a:r>
            <a:r>
              <a:rPr lang="en-GB" sz="1600" b="0" i="0" dirty="0">
                <a:solidFill>
                  <a:srgbClr val="5A6275"/>
                </a:solidFill>
                <a:effectLst/>
                <a:latin typeface="Calibri" panose="020F0502020204030204" pitchFamily="34" charset="0"/>
                <a:cs typeface="Calibri" panose="020F0502020204030204" pitchFamily="34" charset="0"/>
              </a:rPr>
              <a:t>, was </a:t>
            </a:r>
            <a:r>
              <a:rPr lang="en-GB" sz="1600" b="0" i="0" dirty="0" err="1">
                <a:solidFill>
                  <a:srgbClr val="5A6275"/>
                </a:solidFill>
                <a:effectLst/>
                <a:latin typeface="Calibri" panose="020F0502020204030204" pitchFamily="34" charset="0"/>
                <a:cs typeface="Calibri" panose="020F0502020204030204" pitchFamily="34" charset="0"/>
              </a:rPr>
              <a:t>ihr</a:t>
            </a:r>
            <a:r>
              <a:rPr lang="en-GB" sz="1600" b="0" i="0" dirty="0">
                <a:solidFill>
                  <a:srgbClr val="5A6275"/>
                </a:solidFill>
                <a:effectLst/>
                <a:latin typeface="Calibri" panose="020F0502020204030204" pitchFamily="34" charset="0"/>
                <a:cs typeface="Calibri" panose="020F0502020204030204" pitchFamily="34" charset="0"/>
              </a:rPr>
              <a:t> den Chatbot </a:t>
            </a:r>
            <a:r>
              <a:rPr lang="en-GB" sz="1600" b="0" i="0" dirty="0" err="1">
                <a:solidFill>
                  <a:srgbClr val="5A6275"/>
                </a:solidFill>
                <a:effectLst/>
                <a:latin typeface="Calibri" panose="020F0502020204030204" pitchFamily="34" charset="0"/>
                <a:cs typeface="Calibri" panose="020F0502020204030204" pitchFamily="34" charset="0"/>
              </a:rPr>
              <a:t>fragen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würdet</a:t>
            </a:r>
            <a:r>
              <a:rPr lang="en-GB" sz="1600" b="0" i="0" dirty="0">
                <a:solidFill>
                  <a:srgbClr val="5A6275"/>
                </a:solidFill>
                <a:effectLst/>
                <a:latin typeface="Calibri" panose="020F0502020204030204" pitchFamily="34" charset="0"/>
                <a:cs typeface="Calibri" panose="020F0502020204030204" pitchFamily="34" charset="0"/>
              </a:rPr>
              <a:t> </a:t>
            </a:r>
          </a:p>
          <a:p>
            <a:pPr algn="l"/>
            <a:r>
              <a:rPr lang="en-GB" sz="1600" b="0" i="0" dirty="0">
                <a:solidFill>
                  <a:srgbClr val="5A6275"/>
                </a:solidFill>
                <a:effectLst/>
                <a:latin typeface="Calibri" panose="020F0502020204030204" pitchFamily="34" charset="0"/>
                <a:cs typeface="Calibri" panose="020F0502020204030204" pitchFamily="34" charset="0"/>
              </a:rPr>
              <a:t>und </a:t>
            </a:r>
            <a:r>
              <a:rPr lang="en-GB" sz="1600" b="0" i="0" dirty="0" err="1">
                <a:solidFill>
                  <a:srgbClr val="5A6275"/>
                </a:solidFill>
                <a:effectLst/>
                <a:latin typeface="Calibri" panose="020F0502020204030204" pitchFamily="34" charset="0"/>
                <a:cs typeface="Calibri" panose="020F0502020204030204" pitchFamily="34" charset="0"/>
              </a:rPr>
              <a:t>wie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ihr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euch</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bei</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einem</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Vorschlag</a:t>
            </a:r>
            <a:r>
              <a:rPr lang="en-GB" sz="1600" b="0" i="0" dirty="0">
                <a:solidFill>
                  <a:srgbClr val="5A6275"/>
                </a:solidFill>
                <a:effectLst/>
                <a:latin typeface="Calibri" panose="020F0502020204030204" pitchFamily="34" charset="0"/>
                <a:cs typeface="Calibri" panose="020F0502020204030204" pitchFamily="34" charset="0"/>
              </a:rPr>
              <a:t> des Chatbots </a:t>
            </a:r>
            <a:r>
              <a:rPr lang="en-GB" sz="1600" b="0" i="0" dirty="0" err="1">
                <a:solidFill>
                  <a:srgbClr val="5A6275"/>
                </a:solidFill>
                <a:effectLst/>
                <a:latin typeface="Calibri" panose="020F0502020204030204" pitchFamily="34" charset="0"/>
                <a:cs typeface="Calibri" panose="020F0502020204030204" pitchFamily="34" charset="0"/>
              </a:rPr>
              <a:t>verhalten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würdet</a:t>
            </a:r>
            <a:r>
              <a:rPr lang="en-GB" sz="1600" b="0" i="0" dirty="0">
                <a:solidFill>
                  <a:srgbClr val="5A6275"/>
                </a:solidFill>
                <a:effectLst/>
                <a:latin typeface="Calibri" panose="020F0502020204030204" pitchFamily="34" charset="0"/>
                <a:cs typeface="Calibri" panose="020F0502020204030204" pitchFamily="34" charset="0"/>
              </a:rPr>
              <a:t>.</a:t>
            </a:r>
          </a:p>
          <a:p>
            <a:pPr algn="l"/>
            <a:endParaRPr lang="en-GB" sz="1600" b="0" i="0" dirty="0">
              <a:solidFill>
                <a:srgbClr val="5A6275"/>
              </a:solidFill>
              <a:effectLst/>
              <a:latin typeface="Calibri" panose="020F0502020204030204" pitchFamily="34" charset="0"/>
              <a:cs typeface="Calibri" panose="020F0502020204030204" pitchFamily="34" charset="0"/>
            </a:endParaRPr>
          </a:p>
          <a:p>
            <a:pPr algn="l"/>
            <a:r>
              <a:rPr lang="en-GB" sz="1600" b="0" i="0" dirty="0" err="1">
                <a:solidFill>
                  <a:srgbClr val="5A6275"/>
                </a:solidFill>
                <a:effectLst/>
                <a:latin typeface="Calibri" panose="020F0502020204030204" pitchFamily="34" charset="0"/>
                <a:cs typeface="Calibri" panose="020F0502020204030204" pitchFamily="34" charset="0"/>
              </a:rPr>
              <a:t>Dafür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teilen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wir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erstmal</a:t>
            </a:r>
            <a:r>
              <a:rPr lang="en-GB" sz="1600" b="0" i="0" dirty="0">
                <a:solidFill>
                  <a:srgbClr val="5A6275"/>
                </a:solidFill>
                <a:effectLst/>
                <a:latin typeface="Calibri" panose="020F0502020204030204" pitchFamily="34" charset="0"/>
                <a:cs typeface="Calibri" panose="020F0502020204030204" pitchFamily="34" charset="0"/>
              </a:rPr>
              <a:t> auf, in die Gruppe "</a:t>
            </a:r>
            <a:r>
              <a:rPr lang="en-GB" sz="1600" b="0" i="0" dirty="0">
                <a:solidFill>
                  <a:srgbClr val="C00000"/>
                </a:solidFill>
                <a:effectLst/>
                <a:latin typeface="Calibri" panose="020F0502020204030204" pitchFamily="34" charset="0"/>
                <a:cs typeface="Calibri" panose="020F0502020204030204" pitchFamily="34" charset="0"/>
              </a:rPr>
              <a:t>Chatbot</a:t>
            </a:r>
            <a:r>
              <a:rPr lang="en-GB" sz="1600" b="0" i="0" dirty="0">
                <a:solidFill>
                  <a:srgbClr val="5A6275"/>
                </a:solidFill>
                <a:effectLst/>
                <a:latin typeface="Calibri" panose="020F0502020204030204" pitchFamily="34" charset="0"/>
                <a:cs typeface="Calibri" panose="020F0502020204030204" pitchFamily="34" charset="0"/>
              </a:rPr>
              <a:t>" und die Gruppe "</a:t>
            </a:r>
            <a:r>
              <a:rPr lang="en-GB" sz="1600" b="0" i="0" dirty="0" err="1">
                <a:solidFill>
                  <a:srgbClr val="068D41"/>
                </a:solidFill>
                <a:effectLst/>
                <a:latin typeface="Calibri" panose="020F0502020204030204" pitchFamily="34" charset="0"/>
                <a:cs typeface="Calibri" panose="020F0502020204030204" pitchFamily="34" charset="0"/>
              </a:rPr>
              <a:t>Nutzerin</a:t>
            </a:r>
            <a:r>
              <a:rPr lang="en-GB" sz="1600" b="0" i="0" dirty="0">
                <a:solidFill>
                  <a:srgbClr val="5A6275"/>
                </a:solidFill>
                <a:effectLst/>
                <a:latin typeface="Calibri" panose="020F0502020204030204" pitchFamily="34" charset="0"/>
                <a:cs typeface="Calibri" panose="020F0502020204030204" pitchFamily="34" charset="0"/>
              </a:rPr>
              <a:t>".</a:t>
            </a:r>
          </a:p>
        </p:txBody>
      </p:sp>
      <p:grpSp>
        <p:nvGrpSpPr>
          <p:cNvPr id="7" name="Group 6">
            <a:extLst>
              <a:ext uri="{FF2B5EF4-FFF2-40B4-BE49-F238E27FC236}">
                <a16:creationId xmlns:a16="http://schemas.microsoft.com/office/drawing/2014/main" id="{6A71A371-F9DF-F9F1-87BD-E6359D7FEE9B}"/>
              </a:ext>
            </a:extLst>
          </p:cNvPr>
          <p:cNvGrpSpPr/>
          <p:nvPr/>
        </p:nvGrpSpPr>
        <p:grpSpPr>
          <a:xfrm>
            <a:off x="-302108" y="1929520"/>
            <a:ext cx="4738306" cy="4872804"/>
            <a:chOff x="-302108" y="1929520"/>
            <a:chExt cx="4738306" cy="4872804"/>
          </a:xfrm>
        </p:grpSpPr>
        <p:sp>
          <p:nvSpPr>
            <p:cNvPr id="3" name="Rounded Rectangular Callout 2">
              <a:extLst>
                <a:ext uri="{FF2B5EF4-FFF2-40B4-BE49-F238E27FC236}">
                  <a16:creationId xmlns:a16="http://schemas.microsoft.com/office/drawing/2014/main" id="{6C012EA9-711F-18E2-6929-672B4E141228}"/>
                </a:ext>
              </a:extLst>
            </p:cNvPr>
            <p:cNvSpPr/>
            <p:nvPr/>
          </p:nvSpPr>
          <p:spPr bwMode="auto">
            <a:xfrm>
              <a:off x="371194" y="1929520"/>
              <a:ext cx="4065004" cy="2189807"/>
            </a:xfrm>
            <a:prstGeom prst="wedgeRoundRectCallout">
              <a:avLst>
                <a:gd name="adj1" fmla="val -27243"/>
                <a:gd name="adj2" fmla="val 60061"/>
                <a:gd name="adj3" fmla="val 16667"/>
              </a:avLst>
            </a:prstGeom>
            <a:solidFill>
              <a:srgbClr val="C00000">
                <a:alpha val="19608"/>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l"/>
              <a:r>
                <a:rPr lang="en-GB" sz="1400" b="0" i="0" dirty="0">
                  <a:solidFill>
                    <a:srgbClr val="5A6275"/>
                  </a:solidFill>
                  <a:effectLst/>
                  <a:latin typeface="Calibri" panose="020F0502020204030204" pitchFamily="34" charset="0"/>
                  <a:cs typeface="Calibri" panose="020F0502020204030204" pitchFamily="34" charset="0"/>
                </a:rPr>
                <a:t>Als Teil der </a:t>
              </a:r>
              <a:r>
                <a:rPr lang="en-GB" sz="1400" b="0" i="0" dirty="0">
                  <a:solidFill>
                    <a:srgbClr val="C00000"/>
                  </a:solidFill>
                  <a:effectLst/>
                  <a:latin typeface="Calibri" panose="020F0502020204030204" pitchFamily="34" charset="0"/>
                  <a:cs typeface="Calibri" panose="020F0502020204030204" pitchFamily="34" charset="0"/>
                </a:rPr>
                <a:t>Chatbot-Gruppe</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kannst</a:t>
              </a:r>
              <a:r>
                <a:rPr lang="en-GB" sz="1400" b="0" i="0" dirty="0">
                  <a:solidFill>
                    <a:srgbClr val="5A6275"/>
                  </a:solidFill>
                  <a:effectLst/>
                  <a:latin typeface="Calibri" panose="020F0502020204030204" pitchFamily="34" charset="0"/>
                  <a:cs typeface="Calibri" panose="020F0502020204030204" pitchFamily="34" charset="0"/>
                </a:rPr>
                <a:t> du </a:t>
              </a:r>
              <a:r>
                <a:rPr lang="en-GB" sz="1400" b="0" i="0" dirty="0" err="1">
                  <a:solidFill>
                    <a:srgbClr val="5A6275"/>
                  </a:solidFill>
                  <a:effectLst/>
                  <a:latin typeface="Calibri" panose="020F0502020204030204" pitchFamily="34" charset="0"/>
                  <a:cs typeface="Calibri" panose="020F0502020204030204" pitchFamily="34" charset="0"/>
                </a:rPr>
                <a:t>dir</a:t>
              </a:r>
              <a:endParaRPr lang="en-GB" sz="1400" b="0" i="0" dirty="0">
                <a:solidFill>
                  <a:srgbClr val="5A6275"/>
                </a:solidFill>
                <a:effectLst/>
                <a:latin typeface="Calibri" panose="020F0502020204030204" pitchFamily="34" charset="0"/>
                <a:cs typeface="Calibri" panose="020F0502020204030204" pitchFamily="34" charset="0"/>
              </a:endParaRPr>
            </a:p>
            <a:p>
              <a:pPr algn="l"/>
              <a:r>
                <a:rPr lang="en-GB" sz="1400" b="0" i="0" dirty="0" err="1">
                  <a:solidFill>
                    <a:srgbClr val="5A6275"/>
                  </a:solidFill>
                  <a:effectLst/>
                  <a:latin typeface="Calibri" panose="020F0502020204030204" pitchFamily="34" charset="0"/>
                  <a:cs typeface="Calibri" panose="020F0502020204030204" pitchFamily="34" charset="0"/>
                </a:rPr>
                <a:t>überlegen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welche</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Worte</a:t>
              </a:r>
              <a:r>
                <a:rPr lang="en-GB" sz="1400" b="0" i="0" dirty="0">
                  <a:solidFill>
                    <a:srgbClr val="5A6275"/>
                  </a:solidFill>
                  <a:effectLst/>
                  <a:latin typeface="Calibri" panose="020F0502020204030204" pitchFamily="34" charset="0"/>
                  <a:cs typeface="Calibri" panose="020F0502020204030204" pitchFamily="34" charset="0"/>
                </a:rPr>
                <a:t> und </a:t>
              </a:r>
              <a:r>
                <a:rPr lang="en-GB" sz="1400" b="0" i="0" dirty="0" err="1">
                  <a:solidFill>
                    <a:srgbClr val="5A6275"/>
                  </a:solidFill>
                  <a:effectLst/>
                  <a:latin typeface="Calibri" panose="020F0502020204030204" pitchFamily="34" charset="0"/>
                  <a:cs typeface="Calibri" panose="020F0502020204030204" pitchFamily="34" charset="0"/>
                </a:rPr>
                <a:t>Sätze</a:t>
              </a:r>
              <a:r>
                <a:rPr lang="en-GB" sz="1400" b="0" i="0" dirty="0">
                  <a:solidFill>
                    <a:srgbClr val="5A6275"/>
                  </a:solidFill>
                  <a:effectLst/>
                  <a:latin typeface="Calibri" panose="020F0502020204030204" pitchFamily="34" charset="0"/>
                  <a:cs typeface="Calibri" panose="020F0502020204030204" pitchFamily="34" charset="0"/>
                </a:rPr>
                <a:t> der Chatbot </a:t>
              </a:r>
            </a:p>
            <a:p>
              <a:pPr algn="l"/>
              <a:r>
                <a:rPr lang="en-GB" sz="1400" b="0" i="0" dirty="0" err="1">
                  <a:solidFill>
                    <a:srgbClr val="5A6275"/>
                  </a:solidFill>
                  <a:effectLst/>
                  <a:latin typeface="Calibri" panose="020F0502020204030204" pitchFamily="34" charset="0"/>
                  <a:cs typeface="Calibri" panose="020F0502020204030204" pitchFamily="34" charset="0"/>
                </a:rPr>
                <a:t>beherrschen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sollte</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Denk</a:t>
              </a:r>
              <a:r>
                <a:rPr lang="en-GB" sz="1400" b="0" i="0" dirty="0">
                  <a:solidFill>
                    <a:srgbClr val="5A6275"/>
                  </a:solidFill>
                  <a:effectLst/>
                  <a:latin typeface="Calibri" panose="020F0502020204030204" pitchFamily="34" charset="0"/>
                  <a:cs typeface="Calibri" panose="020F0502020204030204" pitchFamily="34" charset="0"/>
                </a:rPr>
                <a:t>' mal </a:t>
              </a:r>
              <a:r>
                <a:rPr lang="en-GB" sz="1400" b="0" i="0" dirty="0" err="1">
                  <a:solidFill>
                    <a:srgbClr val="5A6275"/>
                  </a:solidFill>
                  <a:effectLst/>
                  <a:latin typeface="Calibri" panose="020F0502020204030204" pitchFamily="34" charset="0"/>
                  <a:cs typeface="Calibri" panose="020F0502020204030204" pitchFamily="34" charset="0"/>
                </a:rPr>
                <a:t>nach</a:t>
              </a:r>
              <a:r>
                <a:rPr lang="en-GB" sz="1400" b="0" i="0" dirty="0">
                  <a:solidFill>
                    <a:srgbClr val="5A6275"/>
                  </a:solidFill>
                  <a:effectLst/>
                  <a:latin typeface="Calibri" panose="020F0502020204030204" pitchFamily="34" charset="0"/>
                  <a:cs typeface="Calibri" panose="020F0502020204030204" pitchFamily="34" charset="0"/>
                </a:rPr>
                <a:t>, was </a:t>
              </a:r>
              <a:r>
                <a:rPr lang="en-GB" sz="1400" b="0" i="0" dirty="0" err="1">
                  <a:solidFill>
                    <a:srgbClr val="5A6275"/>
                  </a:solidFill>
                  <a:effectLst/>
                  <a:latin typeface="Calibri" panose="020F0502020204030204" pitchFamily="34" charset="0"/>
                  <a:cs typeface="Calibri" panose="020F0502020204030204" pitchFamily="34" charset="0"/>
                </a:rPr>
                <a:t>wohl</a:t>
              </a:r>
              <a:r>
                <a:rPr lang="en-GB" sz="1400" b="0" i="0" dirty="0">
                  <a:solidFill>
                    <a:srgbClr val="5A6275"/>
                  </a:solidFill>
                  <a:effectLst/>
                  <a:latin typeface="Calibri" panose="020F0502020204030204" pitchFamily="34" charset="0"/>
                  <a:cs typeface="Calibri" panose="020F0502020204030204" pitchFamily="34" charset="0"/>
                </a:rPr>
                <a:t> die </a:t>
              </a:r>
            </a:p>
            <a:p>
              <a:pPr algn="l"/>
              <a:r>
                <a:rPr lang="en-GB" sz="1400" b="0" i="0" dirty="0" err="1">
                  <a:solidFill>
                    <a:srgbClr val="5A6275"/>
                  </a:solidFill>
                  <a:effectLst/>
                  <a:latin typeface="Calibri" panose="020F0502020204030204" pitchFamily="34" charset="0"/>
                  <a:cs typeface="Calibri" panose="020F0502020204030204" pitchFamily="34" charset="0"/>
                </a:rPr>
                <a:t>Nutzenden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schreiben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werden</a:t>
              </a:r>
              <a:r>
                <a:rPr lang="en-GB" sz="1400" b="0" i="0" dirty="0">
                  <a:solidFill>
                    <a:srgbClr val="5A6275"/>
                  </a:solidFill>
                  <a:effectLst/>
                  <a:latin typeface="Calibri" panose="020F0502020204030204" pitchFamily="34" charset="0"/>
                  <a:cs typeface="Calibri" panose="020F0502020204030204" pitchFamily="34" charset="0"/>
                </a:rPr>
                <a:t>? </a:t>
              </a:r>
              <a:br>
                <a:rPr lang="en-GB" sz="1400" b="0" i="0" dirty="0">
                  <a:solidFill>
                    <a:srgbClr val="5A6275"/>
                  </a:solidFill>
                  <a:effectLst/>
                  <a:latin typeface="Calibri" panose="020F0502020204030204" pitchFamily="34" charset="0"/>
                  <a:cs typeface="Calibri" panose="020F0502020204030204" pitchFamily="34" charset="0"/>
                </a:rPr>
              </a:br>
              <a:endParaRPr lang="en-GB" sz="1400" b="0" i="0" dirty="0">
                <a:solidFill>
                  <a:srgbClr val="5A6275"/>
                </a:solidFill>
                <a:effectLst/>
                <a:latin typeface="Calibri" panose="020F0502020204030204" pitchFamily="34" charset="0"/>
                <a:cs typeface="Calibri" panose="020F0502020204030204" pitchFamily="34" charset="0"/>
              </a:endParaRPr>
            </a:p>
            <a:p>
              <a:pPr algn="l"/>
              <a:r>
                <a:rPr lang="en-GB" sz="1400" b="0" i="0" dirty="0" err="1">
                  <a:solidFill>
                    <a:srgbClr val="5A6275"/>
                  </a:solidFill>
                  <a:effectLst/>
                  <a:latin typeface="Calibri" panose="020F0502020204030204" pitchFamily="34" charset="0"/>
                  <a:cs typeface="Calibri" panose="020F0502020204030204" pitchFamily="34" charset="0"/>
                </a:rPr>
                <a:t>Schreib</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deine</a:t>
              </a:r>
              <a:r>
                <a:rPr lang="en-GB" sz="1400" b="0" i="0" dirty="0">
                  <a:solidFill>
                    <a:srgbClr val="5A6275"/>
                  </a:solidFill>
                  <a:effectLst/>
                  <a:latin typeface="Calibri" panose="020F0502020204030204" pitchFamily="34" charset="0"/>
                  <a:cs typeface="Calibri" panose="020F0502020204030204" pitchFamily="34" charset="0"/>
                </a:rPr>
                <a:t> Ideen für die </a:t>
              </a:r>
              <a:r>
                <a:rPr lang="en-GB" sz="1400" b="0" i="0" dirty="0" err="1">
                  <a:solidFill>
                    <a:srgbClr val="5A6275"/>
                  </a:solidFill>
                  <a:effectLst/>
                  <a:latin typeface="Calibri" panose="020F0502020204030204" pitchFamily="34" charset="0"/>
                  <a:cs typeface="Calibri" panose="020F0502020204030204" pitchFamily="34" charset="0"/>
                </a:rPr>
                <a:t>Worte</a:t>
              </a:r>
              <a:r>
                <a:rPr lang="en-GB" sz="1400" b="0" i="0" dirty="0">
                  <a:solidFill>
                    <a:srgbClr val="5A6275"/>
                  </a:solidFill>
                  <a:effectLst/>
                  <a:latin typeface="Calibri" panose="020F0502020204030204" pitchFamily="34" charset="0"/>
                  <a:cs typeface="Calibri" panose="020F0502020204030204" pitchFamily="34" charset="0"/>
                </a:rPr>
                <a:t> und </a:t>
              </a:r>
              <a:r>
                <a:rPr lang="en-GB" sz="1400" b="0" i="0" dirty="0" err="1">
                  <a:solidFill>
                    <a:srgbClr val="5A6275"/>
                  </a:solidFill>
                  <a:effectLst/>
                  <a:latin typeface="Calibri" panose="020F0502020204030204" pitchFamily="34" charset="0"/>
                  <a:cs typeface="Calibri" panose="020F0502020204030204" pitchFamily="34" charset="0"/>
                </a:rPr>
                <a:t>Sätze</a:t>
              </a:r>
              <a:r>
                <a:rPr lang="en-GB" sz="1400" b="0" i="0" dirty="0">
                  <a:solidFill>
                    <a:srgbClr val="5A6275"/>
                  </a:solidFill>
                  <a:effectLst/>
                  <a:latin typeface="Calibri" panose="020F0502020204030204" pitchFamily="34" charset="0"/>
                  <a:cs typeface="Calibri" panose="020F0502020204030204" pitchFamily="34" charset="0"/>
                </a:rPr>
                <a:t>, die </a:t>
              </a:r>
            </a:p>
            <a:p>
              <a:pPr algn="l"/>
              <a:r>
                <a:rPr lang="en-GB" sz="1400" b="0" i="0" dirty="0">
                  <a:solidFill>
                    <a:srgbClr val="5A6275"/>
                  </a:solidFill>
                  <a:effectLst/>
                  <a:latin typeface="Calibri" panose="020F0502020204030204" pitchFamily="34" charset="0"/>
                  <a:cs typeface="Calibri" panose="020F0502020204030204" pitchFamily="34" charset="0"/>
                </a:rPr>
                <a:t>der Chatbot </a:t>
              </a:r>
              <a:r>
                <a:rPr lang="en-GB" sz="1400" b="0" i="0" dirty="0" err="1">
                  <a:solidFill>
                    <a:srgbClr val="5A6275"/>
                  </a:solidFill>
                  <a:effectLst/>
                  <a:latin typeface="Calibri" panose="020F0502020204030204" pitchFamily="34" charset="0"/>
                  <a:cs typeface="Calibri" panose="020F0502020204030204" pitchFamily="34" charset="0"/>
                </a:rPr>
                <a:t>können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sollte</a:t>
              </a:r>
              <a:r>
                <a:rPr lang="en-GB" sz="1400" b="0" i="0" dirty="0">
                  <a:solidFill>
                    <a:srgbClr val="5A6275"/>
                  </a:solidFill>
                  <a:effectLst/>
                  <a:latin typeface="Calibri" panose="020F0502020204030204" pitchFamily="34" charset="0"/>
                  <a:cs typeface="Calibri" panose="020F0502020204030204" pitchFamily="34" charset="0"/>
                </a:rPr>
                <a:t> auf. </a:t>
              </a:r>
              <a:br>
                <a:rPr lang="en-GB" sz="1400" b="0" i="0" dirty="0">
                  <a:solidFill>
                    <a:srgbClr val="5A6275"/>
                  </a:solidFill>
                  <a:effectLst/>
                  <a:latin typeface="Calibri" panose="020F0502020204030204" pitchFamily="34" charset="0"/>
                  <a:cs typeface="Calibri" panose="020F0502020204030204" pitchFamily="34" charset="0"/>
                </a:rPr>
              </a:br>
              <a:r>
                <a:rPr lang="en-GB" sz="1400" b="0" i="0" dirty="0">
                  <a:solidFill>
                    <a:srgbClr val="5A6275"/>
                  </a:solidFill>
                  <a:effectLst/>
                  <a:latin typeface="Calibri" panose="020F0502020204030204" pitchFamily="34" charset="0"/>
                  <a:cs typeface="Calibri" panose="020F0502020204030204" pitchFamily="34" charset="0"/>
                </a:rPr>
                <a:t>Ein </a:t>
              </a:r>
              <a:r>
                <a:rPr lang="en-GB" sz="1400" b="0" i="0" dirty="0" err="1">
                  <a:solidFill>
                    <a:srgbClr val="5A6275"/>
                  </a:solidFill>
                  <a:effectLst/>
                  <a:latin typeface="Calibri" panose="020F0502020204030204" pitchFamily="34" charset="0"/>
                  <a:cs typeface="Calibri" panose="020F0502020204030204" pitchFamily="34" charset="0"/>
                </a:rPr>
                <a:t>paar</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mögliche</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Antworten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haben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wir</a:t>
              </a:r>
              <a:r>
                <a:rPr lang="en-GB" sz="1400" b="0" i="0" dirty="0">
                  <a:solidFill>
                    <a:srgbClr val="5A6275"/>
                  </a:solidFill>
                  <a:effectLst/>
                  <a:latin typeface="Calibri" panose="020F0502020204030204" pitchFamily="34" charset="0"/>
                  <a:cs typeface="Calibri" panose="020F0502020204030204" pitchFamily="34" charset="0"/>
                </a:rPr>
                <a:t> </a:t>
              </a:r>
            </a:p>
            <a:p>
              <a:pPr algn="l"/>
              <a:r>
                <a:rPr lang="en-GB" sz="1400" b="0" i="0" dirty="0" err="1">
                  <a:solidFill>
                    <a:srgbClr val="5A6275"/>
                  </a:solidFill>
                  <a:effectLst/>
                  <a:latin typeface="Calibri" panose="020F0502020204030204" pitchFamily="34" charset="0"/>
                  <a:cs typeface="Calibri" panose="020F0502020204030204" pitchFamily="34" charset="0"/>
                </a:rPr>
                <a:t>schon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erwähnt</a:t>
              </a:r>
              <a:r>
                <a:rPr lang="en-GB" sz="1400" b="0" i="0" dirty="0">
                  <a:solidFill>
                    <a:srgbClr val="5A6275"/>
                  </a:solidFill>
                  <a:effectLst/>
                  <a:latin typeface="Calibri" panose="020F0502020204030204" pitchFamily="34" charset="0"/>
                  <a:cs typeface="Calibri" panose="020F0502020204030204" pitchFamily="34" charset="0"/>
                </a:rPr>
                <a:t>. Was </a:t>
              </a:r>
              <a:r>
                <a:rPr lang="en-GB" sz="1400" b="0" i="0" dirty="0" err="1">
                  <a:solidFill>
                    <a:srgbClr val="5A6275"/>
                  </a:solidFill>
                  <a:effectLst/>
                  <a:latin typeface="Calibri" panose="020F0502020204030204" pitchFamily="34" charset="0"/>
                  <a:cs typeface="Calibri" panose="020F0502020204030204" pitchFamily="34" charset="0"/>
                </a:rPr>
                <a:t>fehlt</a:t>
              </a:r>
              <a:r>
                <a:rPr lang="en-GB" sz="1400" b="0" i="0" dirty="0">
                  <a:solidFill>
                    <a:srgbClr val="5A6275"/>
                  </a:solidFill>
                  <a:effectLst/>
                  <a:latin typeface="Calibri" panose="020F0502020204030204" pitchFamily="34" charset="0"/>
                  <a:cs typeface="Calibri" panose="020F0502020204030204" pitchFamily="34" charset="0"/>
                </a:rPr>
                <a:t>?</a:t>
              </a:r>
            </a:p>
          </p:txBody>
        </p:sp>
        <p:pic>
          <p:nvPicPr>
            <p:cNvPr id="9" name="Picture 8">
              <a:extLst>
                <a:ext uri="{FF2B5EF4-FFF2-40B4-BE49-F238E27FC236}">
                  <a16:creationId xmlns:a16="http://schemas.microsoft.com/office/drawing/2014/main" id="{44A75FB0-1526-BB53-CFC7-0CF62A12E5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108" y="4002391"/>
              <a:ext cx="1782594" cy="2799933"/>
            </a:xfrm>
            <a:prstGeom prst="rect">
              <a:avLst/>
            </a:prstGeom>
          </p:spPr>
        </p:pic>
      </p:grpSp>
      <p:grpSp>
        <p:nvGrpSpPr>
          <p:cNvPr id="8" name="Group 7">
            <a:extLst>
              <a:ext uri="{FF2B5EF4-FFF2-40B4-BE49-F238E27FC236}">
                <a16:creationId xmlns:a16="http://schemas.microsoft.com/office/drawing/2014/main" id="{C3707722-22D5-B84C-EE54-E473D9658402}"/>
              </a:ext>
            </a:extLst>
          </p:cNvPr>
          <p:cNvGrpSpPr/>
          <p:nvPr/>
        </p:nvGrpSpPr>
        <p:grpSpPr>
          <a:xfrm>
            <a:off x="4572000" y="2157612"/>
            <a:ext cx="4936176" cy="4075110"/>
            <a:chOff x="4572000" y="2157612"/>
            <a:chExt cx="4936176" cy="4075110"/>
          </a:xfrm>
        </p:grpSpPr>
        <p:sp>
          <p:nvSpPr>
            <p:cNvPr id="6" name="Rounded Rectangular Callout 5">
              <a:extLst>
                <a:ext uri="{FF2B5EF4-FFF2-40B4-BE49-F238E27FC236}">
                  <a16:creationId xmlns:a16="http://schemas.microsoft.com/office/drawing/2014/main" id="{39DF9A1A-AA1D-8360-A045-747A650B33A0}"/>
                </a:ext>
              </a:extLst>
            </p:cNvPr>
            <p:cNvSpPr/>
            <p:nvPr/>
          </p:nvSpPr>
          <p:spPr bwMode="auto">
            <a:xfrm flipH="1">
              <a:off x="4572000" y="2157612"/>
              <a:ext cx="4065004" cy="2189807"/>
            </a:xfrm>
            <a:prstGeom prst="wedgeRoundRectCallout">
              <a:avLst>
                <a:gd name="adj1" fmla="val -27243"/>
                <a:gd name="adj2" fmla="val 60061"/>
                <a:gd name="adj3" fmla="val 16667"/>
              </a:avLst>
            </a:prstGeom>
            <a:solidFill>
              <a:srgbClr val="068D41">
                <a:alpha val="29412"/>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l"/>
              <a:r>
                <a:rPr lang="en-GB" sz="1400" b="0" i="0" dirty="0">
                  <a:solidFill>
                    <a:srgbClr val="5A6275"/>
                  </a:solidFill>
                  <a:effectLst/>
                  <a:latin typeface="Calibri" panose="020F0502020204030204" pitchFamily="34" charset="0"/>
                  <a:cs typeface="Calibri" panose="020F0502020204030204" pitchFamily="34" charset="0"/>
                </a:rPr>
                <a:t>Als Teil der </a:t>
              </a:r>
              <a:r>
                <a:rPr lang="en-GB" sz="1400" b="0" i="0" dirty="0" err="1">
                  <a:solidFill>
                    <a:srgbClr val="068D41"/>
                  </a:solidFill>
                  <a:effectLst/>
                  <a:latin typeface="Calibri" panose="020F0502020204030204" pitchFamily="34" charset="0"/>
                  <a:cs typeface="Calibri" panose="020F0502020204030204" pitchFamily="34" charset="0"/>
                </a:rPr>
                <a:t>Nutzerin</a:t>
              </a:r>
              <a:r>
                <a:rPr lang="en-GB" sz="1400" b="0" i="0" dirty="0">
                  <a:solidFill>
                    <a:srgbClr val="068D41"/>
                  </a:solidFill>
                  <a:effectLst/>
                  <a:latin typeface="Calibri" panose="020F0502020204030204" pitchFamily="34" charset="0"/>
                  <a:cs typeface="Calibri" panose="020F0502020204030204" pitchFamily="34" charset="0"/>
                </a:rPr>
                <a:t>-Gruppe </a:t>
              </a:r>
              <a:r>
                <a:rPr lang="en-GB" sz="1400" b="0" i="0" dirty="0" err="1">
                  <a:solidFill>
                    <a:srgbClr val="5A6275"/>
                  </a:solidFill>
                  <a:effectLst/>
                  <a:latin typeface="Calibri" panose="020F0502020204030204" pitchFamily="34" charset="0"/>
                  <a:cs typeface="Calibri" panose="020F0502020204030204" pitchFamily="34" charset="0"/>
                </a:rPr>
                <a:t>kannst</a:t>
              </a:r>
              <a:r>
                <a:rPr lang="en-GB" sz="1400" b="0" i="0" dirty="0">
                  <a:solidFill>
                    <a:srgbClr val="5A6275"/>
                  </a:solidFill>
                  <a:effectLst/>
                  <a:latin typeface="Calibri" panose="020F0502020204030204" pitchFamily="34" charset="0"/>
                  <a:cs typeface="Calibri" panose="020F0502020204030204" pitchFamily="34" charset="0"/>
                </a:rPr>
                <a:t> du </a:t>
              </a:r>
              <a:r>
                <a:rPr lang="en-GB" sz="1400" b="0" i="0" dirty="0" err="1">
                  <a:solidFill>
                    <a:srgbClr val="5A6275"/>
                  </a:solidFill>
                  <a:effectLst/>
                  <a:latin typeface="Calibri" panose="020F0502020204030204" pitchFamily="34" charset="0"/>
                  <a:cs typeface="Calibri" panose="020F0502020204030204" pitchFamily="34" charset="0"/>
                </a:rPr>
                <a:t>dir</a:t>
              </a:r>
              <a:endParaRPr lang="en-GB" sz="1400" b="0" i="0" dirty="0">
                <a:solidFill>
                  <a:srgbClr val="5A6275"/>
                </a:solidFill>
                <a:effectLst/>
                <a:latin typeface="Calibri" panose="020F0502020204030204" pitchFamily="34" charset="0"/>
                <a:cs typeface="Calibri" panose="020F0502020204030204" pitchFamily="34" charset="0"/>
              </a:endParaRPr>
            </a:p>
            <a:p>
              <a:pPr algn="l"/>
              <a:r>
                <a:rPr lang="en-GB" sz="1400" b="0" i="0" dirty="0" err="1">
                  <a:solidFill>
                    <a:srgbClr val="5A6275"/>
                  </a:solidFill>
                  <a:effectLst/>
                  <a:latin typeface="Calibri" panose="020F0502020204030204" pitchFamily="34" charset="0"/>
                  <a:cs typeface="Calibri" panose="020F0502020204030204" pitchFamily="34" charset="0"/>
                </a:rPr>
                <a:t>überlegen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welche</a:t>
              </a:r>
              <a:r>
                <a:rPr lang="en-GB" sz="1400" b="0" i="0" dirty="0">
                  <a:solidFill>
                    <a:srgbClr val="5A6275"/>
                  </a:solidFill>
                  <a:effectLst/>
                  <a:latin typeface="Calibri" panose="020F0502020204030204" pitchFamily="34" charset="0"/>
                  <a:cs typeface="Calibri" panose="020F0502020204030204" pitchFamily="34" charset="0"/>
                </a:rPr>
                <a:t> Dinge du den Chatbot </a:t>
              </a:r>
              <a:r>
                <a:rPr lang="en-GB" sz="1400" b="0" i="0" dirty="0" err="1">
                  <a:solidFill>
                    <a:srgbClr val="5A6275"/>
                  </a:solidFill>
                  <a:effectLst/>
                  <a:latin typeface="Calibri" panose="020F0502020204030204" pitchFamily="34" charset="0"/>
                  <a:cs typeface="Calibri" panose="020F0502020204030204" pitchFamily="34" charset="0"/>
                </a:rPr>
                <a:t>fragen</a:t>
              </a:r>
              <a:r>
                <a:rPr lang="en-GB" sz="1400" b="0" i="0" dirty="0">
                  <a:solidFill>
                    <a:srgbClr val="5A6275"/>
                  </a:solidFill>
                  <a:effectLst/>
                  <a:latin typeface="Calibri" panose="020F0502020204030204" pitchFamily="34" charset="0"/>
                  <a:cs typeface="Calibri" panose="020F0502020204030204" pitchFamily="34" charset="0"/>
                </a:rPr>
                <a:t> </a:t>
              </a:r>
            </a:p>
            <a:p>
              <a:pPr algn="l"/>
              <a:r>
                <a:rPr lang="en-GB" sz="1400" b="0" i="0" dirty="0" err="1">
                  <a:solidFill>
                    <a:srgbClr val="5A6275"/>
                  </a:solidFill>
                  <a:effectLst/>
                  <a:latin typeface="Calibri" panose="020F0502020204030204" pitchFamily="34" charset="0"/>
                  <a:cs typeface="Calibri" panose="020F0502020204030204" pitchFamily="34" charset="0"/>
                </a:rPr>
                <a:t>möchtest</a:t>
              </a:r>
              <a:r>
                <a:rPr lang="en-GB" sz="1400" b="0" i="0" dirty="0">
                  <a:solidFill>
                    <a:srgbClr val="5A6275"/>
                  </a:solidFill>
                  <a:effectLst/>
                  <a:latin typeface="Calibri" panose="020F0502020204030204" pitchFamily="34" charset="0"/>
                  <a:cs typeface="Calibri" panose="020F0502020204030204" pitchFamily="34" charset="0"/>
                </a:rPr>
                <a:t>.</a:t>
              </a:r>
            </a:p>
            <a:p>
              <a:pPr algn="l"/>
              <a:endParaRPr lang="en-GB" sz="1400" b="0" i="0" dirty="0">
                <a:solidFill>
                  <a:srgbClr val="5A6275"/>
                </a:solidFill>
                <a:effectLst/>
                <a:latin typeface="Calibri" panose="020F0502020204030204" pitchFamily="34" charset="0"/>
                <a:cs typeface="Calibri" panose="020F0502020204030204" pitchFamily="34" charset="0"/>
              </a:endParaRPr>
            </a:p>
            <a:p>
              <a:pPr algn="l"/>
              <a:r>
                <a:rPr lang="en-GB" sz="1400" b="0" i="0" dirty="0" err="1">
                  <a:solidFill>
                    <a:srgbClr val="5A6275"/>
                  </a:solidFill>
                  <a:effectLst/>
                  <a:latin typeface="Calibri" panose="020F0502020204030204" pitchFamily="34" charset="0"/>
                  <a:cs typeface="Calibri" panose="020F0502020204030204" pitchFamily="34" charset="0"/>
                </a:rPr>
                <a:t>Denk</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daran</a:t>
              </a:r>
              <a:r>
                <a:rPr lang="en-GB" sz="1400" b="0" i="0" dirty="0">
                  <a:solidFill>
                    <a:srgbClr val="5A6275"/>
                  </a:solidFill>
                  <a:effectLst/>
                  <a:latin typeface="Calibri" panose="020F0502020204030204" pitchFamily="34" charset="0"/>
                  <a:cs typeface="Calibri" panose="020F0502020204030204" pitchFamily="34" charset="0"/>
                </a:rPr>
                <a:t>: der Chatbot hat </a:t>
              </a:r>
              <a:r>
                <a:rPr lang="en-GB" sz="1400" b="0" i="0" dirty="0" err="1">
                  <a:solidFill>
                    <a:srgbClr val="5A6275"/>
                  </a:solidFill>
                  <a:effectLst/>
                  <a:latin typeface="Calibri" panose="020F0502020204030204" pitchFamily="34" charset="0"/>
                  <a:cs typeface="Calibri" panose="020F0502020204030204" pitchFamily="34" charset="0"/>
                </a:rPr>
                <a:t>noch</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nicht</a:t>
              </a:r>
              <a:r>
                <a:rPr lang="en-GB" sz="1400" b="0" i="0" dirty="0">
                  <a:solidFill>
                    <a:srgbClr val="5A6275"/>
                  </a:solidFill>
                  <a:effectLst/>
                  <a:latin typeface="Calibri" panose="020F0502020204030204" pitchFamily="34" charset="0"/>
                  <a:cs typeface="Calibri" panose="020F0502020204030204" pitchFamily="34" charset="0"/>
                </a:rPr>
                <a:t> so </a:t>
              </a:r>
              <a:r>
                <a:rPr lang="en-GB" sz="1400" b="0" i="0" dirty="0" err="1">
                  <a:solidFill>
                    <a:srgbClr val="5A6275"/>
                  </a:solidFill>
                  <a:effectLst/>
                  <a:latin typeface="Calibri" panose="020F0502020204030204" pitchFamily="34" charset="0"/>
                  <a:cs typeface="Calibri" panose="020F0502020204030204" pitchFamily="34" charset="0"/>
                </a:rPr>
                <a:t>viel</a:t>
              </a:r>
              <a:r>
                <a:rPr lang="en-GB" sz="1400" b="0" i="0" dirty="0">
                  <a:solidFill>
                    <a:srgbClr val="5A6275"/>
                  </a:solidFill>
                  <a:effectLst/>
                  <a:latin typeface="Calibri" panose="020F0502020204030204" pitchFamily="34" charset="0"/>
                  <a:cs typeface="Calibri" panose="020F0502020204030204" pitchFamily="34" charset="0"/>
                </a:rPr>
                <a:t> </a:t>
              </a:r>
            </a:p>
            <a:p>
              <a:pPr algn="l"/>
              <a:r>
                <a:rPr lang="en-GB" sz="1400" b="0" i="0" dirty="0" err="1">
                  <a:solidFill>
                    <a:srgbClr val="5A6275"/>
                  </a:solidFill>
                  <a:effectLst/>
                  <a:latin typeface="Calibri" panose="020F0502020204030204" pitchFamily="34" charset="0"/>
                  <a:cs typeface="Calibri" panose="020F0502020204030204" pitchFamily="34" charset="0"/>
                </a:rPr>
                <a:t>gelernt</a:t>
              </a:r>
              <a:r>
                <a:rPr lang="en-GB" sz="1400" b="0" i="0" dirty="0">
                  <a:solidFill>
                    <a:srgbClr val="5A6275"/>
                  </a:solidFill>
                  <a:effectLst/>
                  <a:latin typeface="Calibri" panose="020F0502020204030204" pitchFamily="34" charset="0"/>
                  <a:cs typeface="Calibri" panose="020F0502020204030204" pitchFamily="34" charset="0"/>
                </a:rPr>
                <a:t>. Was </a:t>
              </a:r>
              <a:r>
                <a:rPr lang="en-GB" sz="1400" b="0" i="0" dirty="0" err="1">
                  <a:solidFill>
                    <a:srgbClr val="5A6275"/>
                  </a:solidFill>
                  <a:effectLst/>
                  <a:latin typeface="Calibri" panose="020F0502020204030204" pitchFamily="34" charset="0"/>
                  <a:cs typeface="Calibri" panose="020F0502020204030204" pitchFamily="34" charset="0"/>
                </a:rPr>
                <a:t>könntest</a:t>
              </a:r>
              <a:r>
                <a:rPr lang="en-GB" sz="1400" b="0" i="0" dirty="0">
                  <a:solidFill>
                    <a:srgbClr val="5A6275"/>
                  </a:solidFill>
                  <a:effectLst/>
                  <a:latin typeface="Calibri" panose="020F0502020204030204" pitchFamily="34" charset="0"/>
                  <a:cs typeface="Calibri" panose="020F0502020204030204" pitchFamily="34" charset="0"/>
                </a:rPr>
                <a:t> du </a:t>
              </a:r>
              <a:r>
                <a:rPr lang="en-GB" sz="1400" b="0" i="0" dirty="0" err="1">
                  <a:solidFill>
                    <a:srgbClr val="5A6275"/>
                  </a:solidFill>
                  <a:effectLst/>
                  <a:latin typeface="Calibri" panose="020F0502020204030204" pitchFamily="34" charset="0"/>
                  <a:cs typeface="Calibri" panose="020F0502020204030204" pitchFamily="34" charset="0"/>
                </a:rPr>
                <a:t>ihn</a:t>
              </a:r>
              <a:r>
                <a:rPr lang="en-GB" sz="1400" b="0" i="0" dirty="0">
                  <a:solidFill>
                    <a:srgbClr val="5A6275"/>
                  </a:solidFill>
                  <a:effectLst/>
                  <a:latin typeface="Calibri" panose="020F0502020204030204" pitchFamily="34" charset="0"/>
                  <a:cs typeface="Calibri" panose="020F0502020204030204" pitchFamily="34" charset="0"/>
                </a:rPr>
                <a:t> also </a:t>
              </a:r>
              <a:r>
                <a:rPr lang="en-GB" sz="1400" b="0" i="0" dirty="0" err="1">
                  <a:solidFill>
                    <a:srgbClr val="5A6275"/>
                  </a:solidFill>
                  <a:effectLst/>
                  <a:latin typeface="Calibri" panose="020F0502020204030204" pitchFamily="34" charset="0"/>
                  <a:cs typeface="Calibri" panose="020F0502020204030204" pitchFamily="34" charset="0"/>
                </a:rPr>
                <a:t>fragen</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Überleg</a:t>
              </a:r>
              <a:r>
                <a:rPr lang="en-GB" sz="1400" b="0" i="0" dirty="0">
                  <a:solidFill>
                    <a:srgbClr val="5A6275"/>
                  </a:solidFill>
                  <a:effectLst/>
                  <a:latin typeface="Calibri" panose="020F0502020204030204" pitchFamily="34" charset="0"/>
                  <a:cs typeface="Calibri" panose="020F0502020204030204" pitchFamily="34" charset="0"/>
                </a:rPr>
                <a:t>’ </a:t>
              </a:r>
            </a:p>
            <a:p>
              <a:pPr algn="l"/>
              <a:r>
                <a:rPr lang="en-GB" sz="1400" b="0" i="0" dirty="0">
                  <a:solidFill>
                    <a:srgbClr val="5A6275"/>
                  </a:solidFill>
                  <a:effectLst/>
                  <a:latin typeface="Calibri" panose="020F0502020204030204" pitchFamily="34" charset="0"/>
                  <a:cs typeface="Calibri" panose="020F0502020204030204" pitchFamily="34" charset="0"/>
                </a:rPr>
                <a:t>mal, </a:t>
              </a:r>
              <a:r>
                <a:rPr lang="en-GB" sz="1400" b="0" i="0" dirty="0" err="1">
                  <a:solidFill>
                    <a:srgbClr val="5A6275"/>
                  </a:solidFill>
                  <a:effectLst/>
                  <a:latin typeface="Calibri" panose="020F0502020204030204" pitchFamily="34" charset="0"/>
                  <a:cs typeface="Calibri" panose="020F0502020204030204" pitchFamily="34" charset="0"/>
                </a:rPr>
                <a:t>welche</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Antworten</a:t>
              </a:r>
              <a:r>
                <a:rPr lang="en-GB" sz="1400" b="0" i="0" dirty="0">
                  <a:solidFill>
                    <a:srgbClr val="5A6275"/>
                  </a:solidFill>
                  <a:effectLst/>
                  <a:latin typeface="Calibri" panose="020F0502020204030204" pitchFamily="34" charset="0"/>
                  <a:cs typeface="Calibri" panose="020F0502020204030204" pitchFamily="34" charset="0"/>
                </a:rPr>
                <a:t> er </a:t>
              </a:r>
              <a:r>
                <a:rPr lang="en-GB" sz="1400" b="0" i="0" dirty="0" err="1">
                  <a:solidFill>
                    <a:srgbClr val="5A6275"/>
                  </a:solidFill>
                  <a:effectLst/>
                  <a:latin typeface="Calibri" panose="020F0502020204030204" pitchFamily="34" charset="0"/>
                  <a:cs typeface="Calibri" panose="020F0502020204030204" pitchFamily="34" charset="0"/>
                </a:rPr>
                <a:t>vielleicht</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parat</a:t>
              </a:r>
              <a:r>
                <a:rPr lang="en-GB" sz="1400" b="0" i="0" dirty="0">
                  <a:solidFill>
                    <a:srgbClr val="5A6275"/>
                  </a:solidFill>
                  <a:effectLst/>
                  <a:latin typeface="Calibri" panose="020F0502020204030204" pitchFamily="34" charset="0"/>
                  <a:cs typeface="Calibri" panose="020F0502020204030204" pitchFamily="34" charset="0"/>
                </a:rPr>
                <a:t> </a:t>
              </a:r>
              <a:r>
                <a:rPr lang="en-GB" sz="1400" b="0" i="0" dirty="0" err="1">
                  <a:solidFill>
                    <a:srgbClr val="5A6275"/>
                  </a:solidFill>
                  <a:effectLst/>
                  <a:latin typeface="Calibri" panose="020F0502020204030204" pitchFamily="34" charset="0"/>
                  <a:cs typeface="Calibri" panose="020F0502020204030204" pitchFamily="34" charset="0"/>
                </a:rPr>
                <a:t>hätte</a:t>
              </a:r>
              <a:r>
                <a:rPr lang="en-GB" sz="1400" b="0" i="0" dirty="0">
                  <a:solidFill>
                    <a:srgbClr val="5A6275"/>
                  </a:solidFill>
                  <a:effectLst/>
                  <a:latin typeface="Calibri" panose="020F0502020204030204" pitchFamily="34" charset="0"/>
                  <a:cs typeface="Calibri" panose="020F0502020204030204" pitchFamily="34" charset="0"/>
                </a:rPr>
                <a:t>.</a:t>
              </a:r>
            </a:p>
          </p:txBody>
        </p:sp>
        <p:pic>
          <p:nvPicPr>
            <p:cNvPr id="11" name="Picture 10">
              <a:extLst>
                <a:ext uri="{FF2B5EF4-FFF2-40B4-BE49-F238E27FC236}">
                  <a16:creationId xmlns:a16="http://schemas.microsoft.com/office/drawing/2014/main" id="{A2D57E0F-61C2-3F40-91F9-0AB672BD6A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724736" y="3889810"/>
              <a:ext cx="1783440" cy="2342912"/>
            </a:xfrm>
            <a:prstGeom prst="rect">
              <a:avLst/>
            </a:prstGeom>
          </p:spPr>
        </p:pic>
      </p:grpSp>
      <p:sp>
        <p:nvSpPr>
          <p:cNvPr id="2" name="TextBox 1">
            <a:extLst>
              <a:ext uri="{FF2B5EF4-FFF2-40B4-BE49-F238E27FC236}">
                <a16:creationId xmlns:a16="http://schemas.microsoft.com/office/drawing/2014/main" id="{49A921F5-C587-8467-8CFD-6C45F22D278A}"/>
              </a:ext>
            </a:extLst>
          </p:cNvPr>
          <p:cNvSpPr txBox="1"/>
          <p:nvPr/>
        </p:nvSpPr>
        <p:spPr>
          <a:xfrm>
            <a:off x="2050780" y="496151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5884973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617F3-C913-71C4-8E7E-85AE1A1300C3}"/>
              </a:ext>
            </a:extLst>
          </p:cNvPr>
          <p:cNvSpPr>
            <a:spLocks noGrp="1"/>
          </p:cNvSpPr>
          <p:nvPr>
            <p:ph type="title"/>
          </p:nvPr>
        </p:nvSpPr>
        <p:spPr>
          <a:xfrm>
            <a:off x="250825" y="372743"/>
            <a:ext cx="8642350" cy="321469"/>
          </a:xfrm>
        </p:spPr>
        <p:txBody>
          <a:bodyPr/>
          <a:lstStyle/>
          <a:p>
            <a:r>
              <a:rPr lang="en-US" sz="2400" b="0" dirty="0">
                <a:solidFill>
                  <a:srgbClr val="E2007B"/>
                </a:solidFill>
                <a:latin typeface="Calibri" panose="020F0502020204030204" pitchFamily="34" charset="0"/>
                <a:cs typeface="Calibri" panose="020F0502020204030204" pitchFamily="34" charset="0"/>
              </a:rPr>
              <a:t>Was </a:t>
            </a:r>
            <a:r>
              <a:rPr lang="en-US" sz="2400" b="0" dirty="0" err="1">
                <a:solidFill>
                  <a:srgbClr val="E2007B"/>
                </a:solidFill>
                <a:latin typeface="Calibri" panose="020F0502020204030204" pitchFamily="34" charset="0"/>
                <a:cs typeface="Calibri" panose="020F0502020204030204" pitchFamily="34" charset="0"/>
              </a:rPr>
              <a:t>haben</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wir</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gerade</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gemacht</a:t>
            </a:r>
            <a:r>
              <a:rPr lang="en-US" sz="2400" b="0" dirty="0">
                <a:solidFill>
                  <a:srgbClr val="E2007B"/>
                </a:solidFill>
                <a:latin typeface="Calibri" panose="020F0502020204030204" pitchFamily="34" charset="0"/>
                <a:cs typeface="Calibri" panose="020F0502020204030204" pitchFamily="34" charset="0"/>
              </a:rPr>
              <a:t>?</a:t>
            </a:r>
            <a:endParaRPr lang="en-DE" sz="2400" b="0" dirty="0">
              <a:solidFill>
                <a:srgbClr val="E2007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742305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A7FE0B7-AAE0-5532-706D-D0612B669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661" y="-27159"/>
            <a:ext cx="3737232" cy="6716635"/>
          </a:xfrm>
          <a:prstGeom prst="rect">
            <a:avLst/>
          </a:prstGeom>
        </p:spPr>
      </p:pic>
      <p:pic>
        <p:nvPicPr>
          <p:cNvPr id="3" name="Picture 2">
            <a:extLst>
              <a:ext uri="{FF2B5EF4-FFF2-40B4-BE49-F238E27FC236}">
                <a16:creationId xmlns:a16="http://schemas.microsoft.com/office/drawing/2014/main" id="{522AD4D8-DE13-278A-E094-1760F1728D2F}"/>
              </a:ext>
            </a:extLst>
          </p:cNvPr>
          <p:cNvPicPr>
            <a:picLocks noChangeAspect="1"/>
          </p:cNvPicPr>
          <p:nvPr/>
        </p:nvPicPr>
        <p:blipFill rotWithShape="1">
          <a:blip r:embed="rId3">
            <a:extLst>
              <a:ext uri="{28A0092B-C50C-407E-A947-70E740481C1C}">
                <a14:useLocalDpi xmlns:a14="http://schemas.microsoft.com/office/drawing/2010/main" val="0"/>
              </a:ext>
            </a:extLst>
          </a:blip>
          <a:srcRect t="33988" b="45651"/>
          <a:stretch/>
        </p:blipFill>
        <p:spPr>
          <a:xfrm>
            <a:off x="1344367" y="1156448"/>
            <a:ext cx="3740526" cy="1415302"/>
          </a:xfrm>
          <a:prstGeom prst="rect">
            <a:avLst/>
          </a:prstGeom>
        </p:spPr>
      </p:pic>
      <p:pic>
        <p:nvPicPr>
          <p:cNvPr id="4" name="Picture 3">
            <a:extLst>
              <a:ext uri="{FF2B5EF4-FFF2-40B4-BE49-F238E27FC236}">
                <a16:creationId xmlns:a16="http://schemas.microsoft.com/office/drawing/2014/main" id="{4E1FF0AF-CFA9-16CE-FB9B-AD5EBEFF0C23}"/>
              </a:ext>
            </a:extLst>
          </p:cNvPr>
          <p:cNvPicPr>
            <a:picLocks noChangeAspect="1"/>
          </p:cNvPicPr>
          <p:nvPr/>
        </p:nvPicPr>
        <p:blipFill rotWithShape="1">
          <a:blip r:embed="rId3">
            <a:extLst>
              <a:ext uri="{28A0092B-C50C-407E-A947-70E740481C1C}">
                <a14:useLocalDpi xmlns:a14="http://schemas.microsoft.com/office/drawing/2010/main" val="0"/>
              </a:ext>
            </a:extLst>
          </a:blip>
          <a:srcRect t="88192" b="8713"/>
          <a:stretch/>
        </p:blipFill>
        <p:spPr>
          <a:xfrm>
            <a:off x="1344367" y="2571750"/>
            <a:ext cx="3740526" cy="215152"/>
          </a:xfrm>
          <a:prstGeom prst="rect">
            <a:avLst/>
          </a:prstGeom>
        </p:spPr>
      </p:pic>
      <p:pic>
        <p:nvPicPr>
          <p:cNvPr id="5" name="Picture 2" descr="enkis Logo">
            <a:extLst>
              <a:ext uri="{FF2B5EF4-FFF2-40B4-BE49-F238E27FC236}">
                <a16:creationId xmlns:a16="http://schemas.microsoft.com/office/drawing/2014/main" id="{75239DF4-3CA3-36DF-2328-0736F2A19C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444092"/>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C2CEBF-E4B3-53FA-D938-2B37982E1090}"/>
              </a:ext>
            </a:extLst>
          </p:cNvPr>
          <p:cNvGrpSpPr/>
          <p:nvPr/>
        </p:nvGrpSpPr>
        <p:grpSpPr>
          <a:xfrm>
            <a:off x="207798" y="1588973"/>
            <a:ext cx="2114850" cy="2525755"/>
            <a:chOff x="408764" y="1588973"/>
            <a:chExt cx="2114850" cy="2525755"/>
          </a:xfrm>
        </p:grpSpPr>
        <p:pic>
          <p:nvPicPr>
            <p:cNvPr id="10" name="Picture 9">
              <a:extLst>
                <a:ext uri="{FF2B5EF4-FFF2-40B4-BE49-F238E27FC236}">
                  <a16:creationId xmlns:a16="http://schemas.microsoft.com/office/drawing/2014/main" id="{158F08D0-3CA4-F07D-4790-B4C25357F765}"/>
                </a:ext>
              </a:extLst>
            </p:cNvPr>
            <p:cNvPicPr>
              <a:picLocks noChangeAspect="1"/>
            </p:cNvPicPr>
            <p:nvPr/>
          </p:nvPicPr>
          <p:blipFill rotWithShape="1">
            <a:blip r:embed="rId2"/>
            <a:srcRect t="-1" b="38048"/>
            <a:stretch/>
          </p:blipFill>
          <p:spPr>
            <a:xfrm>
              <a:off x="408764" y="1588973"/>
              <a:ext cx="2114850" cy="2525755"/>
            </a:xfrm>
            <a:prstGeom prst="rect">
              <a:avLst/>
            </a:prstGeom>
          </p:spPr>
        </p:pic>
        <p:pic>
          <p:nvPicPr>
            <p:cNvPr id="12" name="Picture 11">
              <a:extLst>
                <a:ext uri="{FF2B5EF4-FFF2-40B4-BE49-F238E27FC236}">
                  <a16:creationId xmlns:a16="http://schemas.microsoft.com/office/drawing/2014/main" id="{CA0FA8C9-96AB-A69D-E22D-69DB3DB68F24}"/>
                </a:ext>
              </a:extLst>
            </p:cNvPr>
            <p:cNvPicPr>
              <a:picLocks noChangeAspect="1"/>
            </p:cNvPicPr>
            <p:nvPr/>
          </p:nvPicPr>
          <p:blipFill rotWithShape="1">
            <a:blip r:embed="rId3">
              <a:extLst>
                <a:ext uri="{28A0092B-C50C-407E-A947-70E740481C1C}">
                  <a14:useLocalDpi xmlns:a14="http://schemas.microsoft.com/office/drawing/2010/main" val="0"/>
                </a:ext>
              </a:extLst>
            </a:blip>
            <a:srcRect t="4040"/>
            <a:stretch/>
          </p:blipFill>
          <p:spPr>
            <a:xfrm>
              <a:off x="408764" y="3019290"/>
              <a:ext cx="2112471" cy="1095438"/>
            </a:xfrm>
            <a:prstGeom prst="rect">
              <a:avLst/>
            </a:prstGeom>
          </p:spPr>
        </p:pic>
      </p:grpSp>
      <p:sp>
        <p:nvSpPr>
          <p:cNvPr id="2" name="Title 1">
            <a:extLst>
              <a:ext uri="{FF2B5EF4-FFF2-40B4-BE49-F238E27FC236}">
                <a16:creationId xmlns:a16="http://schemas.microsoft.com/office/drawing/2014/main" id="{443617F3-C913-71C4-8E7E-85AE1A1300C3}"/>
              </a:ext>
            </a:extLst>
          </p:cNvPr>
          <p:cNvSpPr>
            <a:spLocks noGrp="1"/>
          </p:cNvSpPr>
          <p:nvPr>
            <p:ph type="title"/>
          </p:nvPr>
        </p:nvSpPr>
        <p:spPr>
          <a:xfrm>
            <a:off x="250825" y="372743"/>
            <a:ext cx="8642350" cy="321469"/>
          </a:xfrm>
        </p:spPr>
        <p:txBody>
          <a:bodyPr/>
          <a:lstStyle/>
          <a:p>
            <a:r>
              <a:rPr lang="en-US" sz="2400" b="0" dirty="0">
                <a:solidFill>
                  <a:srgbClr val="E2007B"/>
                </a:solidFill>
                <a:latin typeface="Calibri" panose="020F0502020204030204" pitchFamily="34" charset="0"/>
                <a:cs typeface="Calibri" panose="020F0502020204030204" pitchFamily="34" charset="0"/>
              </a:rPr>
              <a:t>Was </a:t>
            </a:r>
            <a:r>
              <a:rPr lang="en-US" sz="2400" b="0" dirty="0" err="1">
                <a:solidFill>
                  <a:srgbClr val="E2007B"/>
                </a:solidFill>
                <a:latin typeface="Calibri" panose="020F0502020204030204" pitchFamily="34" charset="0"/>
                <a:cs typeface="Calibri" panose="020F0502020204030204" pitchFamily="34" charset="0"/>
              </a:rPr>
              <a:t>haben</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wir</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gerade</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gemacht</a:t>
            </a:r>
            <a:r>
              <a:rPr lang="en-US" sz="2400" b="0" dirty="0">
                <a:solidFill>
                  <a:srgbClr val="E2007B"/>
                </a:solidFill>
                <a:latin typeface="Calibri" panose="020F0502020204030204" pitchFamily="34" charset="0"/>
                <a:cs typeface="Calibri" panose="020F0502020204030204" pitchFamily="34" charset="0"/>
              </a:rPr>
              <a:t>?</a:t>
            </a:r>
            <a:endParaRPr lang="en-DE" sz="2400" b="0" dirty="0">
              <a:solidFill>
                <a:srgbClr val="E2007B"/>
              </a:solidFill>
              <a:latin typeface="Calibri" panose="020F0502020204030204" pitchFamily="34" charset="0"/>
              <a:cs typeface="Calibri" panose="020F0502020204030204" pitchFamily="34" charset="0"/>
            </a:endParaRPr>
          </a:p>
        </p:txBody>
      </p:sp>
      <p:sp>
        <p:nvSpPr>
          <p:cNvPr id="4" name="Rounded Rectangle 3">
            <a:extLst>
              <a:ext uri="{FF2B5EF4-FFF2-40B4-BE49-F238E27FC236}">
                <a16:creationId xmlns:a16="http://schemas.microsoft.com/office/drawing/2014/main" id="{AABE4E53-5F08-7579-0A81-B258E8BCACEB}"/>
              </a:ext>
            </a:extLst>
          </p:cNvPr>
          <p:cNvSpPr/>
          <p:nvPr/>
        </p:nvSpPr>
        <p:spPr bwMode="auto">
          <a:xfrm>
            <a:off x="2633480" y="1077686"/>
            <a:ext cx="2232435" cy="1465100"/>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DE" sz="1200" b="1"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Spracherkennung</a:t>
            </a:r>
          </a:p>
          <a:p>
            <a:pPr marL="0" marR="0" indent="0" defTabSz="914400" rtl="0" eaLnBrk="0" fontAlgn="base" latinLnBrk="0" hangingPunct="0">
              <a:lnSpc>
                <a:spcPct val="100000"/>
              </a:lnSpc>
              <a:spcBef>
                <a:spcPct val="0"/>
              </a:spcBef>
              <a:spcAft>
                <a:spcPct val="0"/>
              </a:spcAft>
              <a:buClrTx/>
              <a:buSzTx/>
              <a:buFontTx/>
              <a:buNone/>
              <a:tabLst/>
            </a:pPr>
            <a:endParaRPr lang="en-DE" sz="1200" dirty="0">
              <a:solidFill>
                <a:schemeClr val="bg2">
                  <a:lumMod val="50000"/>
                </a:schemeClr>
              </a:solidFill>
              <a:latin typeface="Calibri" panose="020F0502020204030204" pitchFamily="34" charset="0"/>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überlegt, was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N</a:t>
            </a:r>
            <a:r>
              <a:rPr kumimoji="0" lang="en-GB"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a:t>
            </a: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tzende interessiert auf Basis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unseres Vorwissens.</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den Kontext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überlegt.</a:t>
            </a:r>
          </a:p>
        </p:txBody>
      </p:sp>
      <p:sp>
        <p:nvSpPr>
          <p:cNvPr id="5" name="Rounded Rectangle 4">
            <a:extLst>
              <a:ext uri="{FF2B5EF4-FFF2-40B4-BE49-F238E27FC236}">
                <a16:creationId xmlns:a16="http://schemas.microsoft.com/office/drawing/2014/main" id="{AA319381-C698-9C42-5387-E1BB6E015EB2}"/>
              </a:ext>
            </a:extLst>
          </p:cNvPr>
          <p:cNvSpPr/>
          <p:nvPr/>
        </p:nvSpPr>
        <p:spPr bwMode="auto">
          <a:xfrm>
            <a:off x="2633480" y="3349909"/>
            <a:ext cx="2232435" cy="1420848"/>
          </a:xfrm>
          <a:prstGeom prst="roundRect">
            <a:avLst/>
          </a:prstGeom>
          <a:solidFill>
            <a:srgbClr val="C00000">
              <a:alpha val="19608"/>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i="0" dirty="0" err="1">
                <a:solidFill>
                  <a:srgbClr val="5A6275"/>
                </a:solidFill>
                <a:effectLst/>
                <a:latin typeface="Calibri" panose="020F0502020204030204" pitchFamily="34" charset="0"/>
                <a:cs typeface="Calibri" panose="020F0502020204030204" pitchFamily="34" charset="0"/>
              </a:rPr>
              <a:t>Antwortformulierung</a:t>
            </a:r>
            <a:br>
              <a:rPr lang="en-GB" sz="1200" b="0" i="0" dirty="0">
                <a:solidFill>
                  <a:srgbClr val="5A6275"/>
                </a:solidFill>
                <a:effectLst/>
                <a:latin typeface="Calibri" panose="020F0502020204030204" pitchFamily="34" charset="0"/>
                <a:cs typeface="Calibri" panose="020F0502020204030204" pitchFamily="34" charset="0"/>
              </a:rPr>
            </a:br>
            <a:br>
              <a:rPr lang="en-GB" sz="12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Wir</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haben</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Antworten</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ausgedacht</a:t>
            </a:r>
            <a:r>
              <a:rPr lang="en-GB" sz="1100" b="0" i="0" dirty="0">
                <a:solidFill>
                  <a:srgbClr val="5A6275"/>
                </a:solidFill>
                <a:effectLst/>
                <a:latin typeface="Calibri" panose="020F0502020204030204" pitchFamily="34" charset="0"/>
                <a:cs typeface="Calibri" panose="020F0502020204030204" pitchFamily="34" charset="0"/>
              </a:rPr>
              <a:t> und </a:t>
            </a:r>
            <a:r>
              <a:rPr lang="en-GB" sz="1100" b="0" i="0" dirty="0" err="1">
                <a:solidFill>
                  <a:srgbClr val="5A6275"/>
                </a:solidFill>
                <a:effectLst/>
                <a:latin typeface="Calibri" panose="020F0502020204030204" pitchFamily="34" charset="0"/>
                <a:cs typeface="Calibri" panose="020F0502020204030204" pitchFamily="34" charset="0"/>
              </a:rPr>
              <a:t>dabei</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unser</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Vorwissen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verwendet</a:t>
            </a:r>
            <a:r>
              <a:rPr lang="en-GB" sz="1100" dirty="0">
                <a:solidFill>
                  <a:srgbClr val="5A6275"/>
                </a:solidFill>
                <a:latin typeface="Calibri" panose="020F0502020204030204" pitchFamily="34" charset="0"/>
                <a:cs typeface="Calibri" panose="020F0502020204030204" pitchFamily="34" charset="0"/>
              </a:rPr>
              <a:t>.</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Wir</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haben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weitere</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Informationen</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betrachtet</a:t>
            </a:r>
            <a:r>
              <a:rPr lang="en-GB" sz="1100" dirty="0">
                <a:solidFill>
                  <a:srgbClr val="5A6275"/>
                </a:solidFill>
                <a:latin typeface="Calibri" panose="020F0502020204030204" pitchFamily="34" charset="0"/>
                <a:cs typeface="Calibri" panose="020F0502020204030204" pitchFamily="34" charset="0"/>
              </a:rPr>
              <a:t>.</a:t>
            </a:r>
            <a:endParaRPr lang="en-GB" sz="1100" b="0" i="0" dirty="0">
              <a:solidFill>
                <a:srgbClr val="5A6275"/>
              </a:solidFill>
              <a:effectLst/>
              <a:latin typeface="Calibri" panose="020F0502020204030204" pitchFamily="34" charset="0"/>
              <a:cs typeface="Calibri" panose="020F0502020204030204" pitchFamily="34" charset="0"/>
            </a:endParaRPr>
          </a:p>
        </p:txBody>
      </p:sp>
      <p:cxnSp>
        <p:nvCxnSpPr>
          <p:cNvPr id="19" name="Straight Arrow Connector 18">
            <a:extLst>
              <a:ext uri="{FF2B5EF4-FFF2-40B4-BE49-F238E27FC236}">
                <a16:creationId xmlns:a16="http://schemas.microsoft.com/office/drawing/2014/main" id="{EE4A0E45-2283-0703-4479-6B10E84AA977}"/>
              </a:ext>
            </a:extLst>
          </p:cNvPr>
          <p:cNvCxnSpPr>
            <a:cxnSpLocks/>
            <a:stCxn id="5" idx="1"/>
          </p:cNvCxnSpPr>
          <p:nvPr/>
        </p:nvCxnSpPr>
        <p:spPr bwMode="auto">
          <a:xfrm flipH="1" flipV="1">
            <a:off x="1853293" y="3616779"/>
            <a:ext cx="780187" cy="443554"/>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6E1853FC-6824-034C-A29C-DA01799C1BA0}"/>
              </a:ext>
            </a:extLst>
          </p:cNvPr>
          <p:cNvCxnSpPr>
            <a:cxnSpLocks/>
            <a:stCxn id="5" idx="1"/>
          </p:cNvCxnSpPr>
          <p:nvPr/>
        </p:nvCxnSpPr>
        <p:spPr bwMode="auto">
          <a:xfrm flipH="1" flipV="1">
            <a:off x="1861457" y="2542786"/>
            <a:ext cx="772023" cy="151754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57302540-ABC5-D39F-F092-A9C1AF12FFAA}"/>
              </a:ext>
            </a:extLst>
          </p:cNvPr>
          <p:cNvCxnSpPr>
            <a:cxnSpLocks/>
            <a:stCxn id="4" idx="1"/>
          </p:cNvCxnSpPr>
          <p:nvPr/>
        </p:nvCxnSpPr>
        <p:spPr bwMode="auto">
          <a:xfrm flipH="1">
            <a:off x="1943100" y="1810236"/>
            <a:ext cx="690380" cy="1112578"/>
          </a:xfrm>
          <a:prstGeom prst="straightConnector1">
            <a:avLst/>
          </a:prstGeom>
          <a:ln>
            <a:solidFill>
              <a:srgbClr val="068D41"/>
            </a:solidFill>
            <a:headEnd type="none" w="med" len="med"/>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848361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9F131C-A291-6CE7-16F2-8086C638E74D}"/>
              </a:ext>
            </a:extLst>
          </p:cNvPr>
          <p:cNvSpPr/>
          <p:nvPr/>
        </p:nvSpPr>
        <p:spPr bwMode="auto">
          <a:xfrm>
            <a:off x="0" y="1716194"/>
            <a:ext cx="9144000" cy="2109457"/>
          </a:xfrm>
          <a:prstGeom prst="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7200" b="0" i="0" u="none" strike="noStrike" cap="none" normalizeH="0" baseline="0" dirty="0">
                <a:ln>
                  <a:noFill/>
                </a:ln>
                <a:solidFill>
                  <a:srgbClr val="E2007B"/>
                </a:solidFill>
                <a:effectLst/>
                <a:latin typeface="Calibri" panose="020F0502020204030204" pitchFamily="34" charset="0"/>
                <a:cs typeface="Calibri" panose="020F0502020204030204" pitchFamily="34" charset="0"/>
              </a:rPr>
              <a:t>P</a:t>
            </a:r>
            <a:r>
              <a:rPr kumimoji="0" lang="en-DE" sz="72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A</a:t>
            </a:r>
            <a:r>
              <a:rPr kumimoji="0" lang="en-DE" sz="7200" b="0" i="0" u="none" strike="noStrike" cap="none" normalizeH="0" baseline="0" dirty="0">
                <a:ln>
                  <a:noFill/>
                </a:ln>
                <a:solidFill>
                  <a:srgbClr val="7030A0"/>
                </a:solidFill>
                <a:effectLst/>
                <a:latin typeface="Calibri" panose="020F0502020204030204" pitchFamily="34" charset="0"/>
                <a:cs typeface="Calibri" panose="020F0502020204030204" pitchFamily="34" charset="0"/>
              </a:rPr>
              <a:t>U</a:t>
            </a:r>
            <a:r>
              <a:rPr kumimoji="0" lang="en-DE" sz="7200" b="0" i="0" u="none" strike="noStrike" cap="none" normalizeH="0" baseline="0" dirty="0">
                <a:ln>
                  <a:noFill/>
                </a:ln>
                <a:solidFill>
                  <a:srgbClr val="00B0F0"/>
                </a:solidFill>
                <a:effectLst/>
                <a:latin typeface="Calibri" panose="020F0502020204030204" pitchFamily="34" charset="0"/>
                <a:cs typeface="Calibri" panose="020F0502020204030204" pitchFamily="34" charset="0"/>
              </a:rPr>
              <a:t>S</a:t>
            </a:r>
            <a:r>
              <a:rPr kumimoji="0" lang="en-DE" sz="72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E</a:t>
            </a:r>
            <a:endParaRPr kumimoji="0" lang="en-DE" sz="1800" b="0" i="0" u="none" strike="noStrike" cap="none" normalizeH="0" baseline="0" dirty="0">
              <a:ln>
                <a:noFill/>
              </a:ln>
              <a:solidFill>
                <a:srgbClr val="00B050"/>
              </a:solidFill>
              <a:effectLst/>
              <a:latin typeface="Calibri" panose="020F0502020204030204" pitchFamily="34" charset="0"/>
              <a:cs typeface="Calibri" panose="020F0502020204030204" pitchFamily="34" charset="0"/>
            </a:endParaRPr>
          </a:p>
        </p:txBody>
      </p:sp>
      <p:pic>
        <p:nvPicPr>
          <p:cNvPr id="3" name="Picture 2" descr="BMFSFJ - Girls'Day - Mädchen-Zukunftstag">
            <a:extLst>
              <a:ext uri="{FF2B5EF4-FFF2-40B4-BE49-F238E27FC236}">
                <a16:creationId xmlns:a16="http://schemas.microsoft.com/office/drawing/2014/main" id="{5A4CB21A-DC8D-0B0B-8235-650B381374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283"/>
          <a:stretch/>
        </p:blipFill>
        <p:spPr bwMode="auto">
          <a:xfrm>
            <a:off x="2736020" y="0"/>
            <a:ext cx="3671960" cy="13549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enkis Logo">
            <a:extLst>
              <a:ext uri="{FF2B5EF4-FFF2-40B4-BE49-F238E27FC236}">
                <a16:creationId xmlns:a16="http://schemas.microsoft.com/office/drawing/2014/main" id="{7E66CE89-8689-1971-FE3F-6CB841A52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56669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365584"/>
            <a:ext cx="8642350" cy="321469"/>
          </a:xfrm>
        </p:spPr>
        <p:txBody>
          <a:bodyPr/>
          <a:lstStyle/>
          <a:p>
            <a:r>
              <a:rPr lang="en-DE" sz="2400" dirty="0">
                <a:solidFill>
                  <a:srgbClr val="068D41"/>
                </a:solidFill>
                <a:latin typeface="Calibri" panose="020F0502020204030204" pitchFamily="34" charset="0"/>
                <a:cs typeface="Calibri" panose="020F0502020204030204" pitchFamily="34" charset="0"/>
              </a:rPr>
              <a:t>Runde 2: </a:t>
            </a:r>
            <a:r>
              <a:rPr lang="en-US" sz="2400" b="0" dirty="0">
                <a:solidFill>
                  <a:srgbClr val="068D41"/>
                </a:solidFill>
                <a:latin typeface="Calibri" panose="020F0502020204030204" pitchFamily="34" charset="0"/>
                <a:cs typeface="Calibri" panose="020F0502020204030204" pitchFamily="34" charset="0"/>
              </a:rPr>
              <a:t>Der </a:t>
            </a:r>
            <a:r>
              <a:rPr lang="en-US" sz="2400" b="0" dirty="0" err="1">
                <a:solidFill>
                  <a:srgbClr val="068D41"/>
                </a:solidFill>
                <a:latin typeface="Calibri" panose="020F0502020204030204" pitchFamily="34" charset="0"/>
                <a:cs typeface="Calibri" panose="020F0502020204030204" pitchFamily="34" charset="0"/>
              </a:rPr>
              <a:t>weiß</a:t>
            </a:r>
            <a:r>
              <a:rPr lang="en-US" sz="2400" b="0" dirty="0">
                <a:solidFill>
                  <a:srgbClr val="068D41"/>
                </a:solidFill>
                <a:latin typeface="Calibri" panose="020F0502020204030204" pitchFamily="34" charset="0"/>
                <a:cs typeface="Calibri" panose="020F0502020204030204" pitchFamily="34" charset="0"/>
              </a:rPr>
              <a:t> ja </a:t>
            </a:r>
            <a:r>
              <a:rPr lang="en-US" sz="2400" b="0" dirty="0" err="1">
                <a:solidFill>
                  <a:srgbClr val="068D41"/>
                </a:solidFill>
                <a:latin typeface="Calibri" panose="020F0502020204030204" pitchFamily="34" charset="0"/>
                <a:cs typeface="Calibri" panose="020F0502020204030204" pitchFamily="34" charset="0"/>
              </a:rPr>
              <a:t>alles</a:t>
            </a:r>
            <a:r>
              <a:rPr lang="en-US" sz="2400" b="0" dirty="0">
                <a:solidFill>
                  <a:srgbClr val="068D41"/>
                </a:solidFill>
                <a:latin typeface="Calibri" panose="020F0502020204030204" pitchFamily="34" charset="0"/>
                <a:cs typeface="Calibri" panose="020F0502020204030204" pitchFamily="34" charset="0"/>
              </a:rPr>
              <a:t> </a:t>
            </a:r>
            <a:r>
              <a:rPr lang="en-GB" sz="2400" b="0" i="0" dirty="0">
                <a:solidFill>
                  <a:srgbClr val="068D41"/>
                </a:solidFill>
                <a:effectLst/>
                <a:latin typeface="Calibri" panose="020F0502020204030204" pitchFamily="34" charset="0"/>
                <a:cs typeface="Calibri" panose="020F0502020204030204" pitchFamily="34" charset="0"/>
              </a:rPr>
              <a:t>(15min)</a:t>
            </a:r>
            <a:endParaRPr lang="en-DE" sz="2400" b="0" dirty="0">
              <a:solidFill>
                <a:srgbClr val="068D4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BE3E22D-4731-E60E-9FA6-242E9BD02126}"/>
              </a:ext>
            </a:extLst>
          </p:cNvPr>
          <p:cNvSpPr txBox="1"/>
          <p:nvPr/>
        </p:nvSpPr>
        <p:spPr>
          <a:xfrm>
            <a:off x="250824" y="813767"/>
            <a:ext cx="7842973" cy="1323439"/>
          </a:xfrm>
          <a:prstGeom prst="rect">
            <a:avLst/>
          </a:prstGeom>
          <a:noFill/>
        </p:spPr>
        <p:txBody>
          <a:bodyPr wrap="square" rtlCol="0">
            <a:spAutoFit/>
          </a:bodyPr>
          <a:lstStyle/>
          <a:p>
            <a:pPr algn="l"/>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Jetzt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schauen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wir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die </a:t>
            </a:r>
            <a:r>
              <a:rPr lang="en-GB" sz="1600" b="0" i="0" dirty="0" err="1">
                <a:solidFill>
                  <a:srgbClr val="5A6275"/>
                </a:solidFill>
                <a:effectLst/>
                <a:latin typeface="Calibri" panose="020F0502020204030204" pitchFamily="34" charset="0"/>
                <a:cs typeface="Calibri" panose="020F0502020204030204" pitchFamily="34" charset="0"/>
              </a:rPr>
              <a:t>Dialoge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aus</a:t>
            </a:r>
            <a:r>
              <a:rPr lang="en-GB" sz="1600" b="0" i="0" dirty="0">
                <a:solidFill>
                  <a:srgbClr val="5A6275"/>
                </a:solidFill>
                <a:effectLst/>
                <a:latin typeface="Calibri" panose="020F0502020204030204" pitchFamily="34" charset="0"/>
                <a:cs typeface="Calibri" panose="020F0502020204030204" pitchFamily="34" charset="0"/>
              </a:rPr>
              <a:t> der </a:t>
            </a:r>
            <a:r>
              <a:rPr lang="en-GB" sz="1600" b="0" i="0" dirty="0" err="1">
                <a:solidFill>
                  <a:srgbClr val="5A6275"/>
                </a:solidFill>
                <a:effectLst/>
                <a:latin typeface="Calibri" panose="020F0502020204030204" pitchFamily="34" charset="0"/>
                <a:cs typeface="Calibri" panose="020F0502020204030204" pitchFamily="34" charset="0"/>
              </a:rPr>
              <a:t>ersten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Runde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ganz</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genau</a:t>
            </a:r>
            <a:r>
              <a:rPr lang="en-GB" sz="1600" b="0" i="0" dirty="0">
                <a:solidFill>
                  <a:srgbClr val="5A6275"/>
                </a:solidFill>
                <a:effectLst/>
                <a:latin typeface="Calibri" panose="020F0502020204030204" pitchFamily="34" charset="0"/>
                <a:cs typeface="Calibri" panose="020F0502020204030204" pitchFamily="34" charset="0"/>
              </a:rPr>
              <a:t> an.</a:t>
            </a:r>
          </a:p>
          <a:p>
            <a:pPr algn="l"/>
            <a:br>
              <a:rPr lang="en-GB" sz="1600" b="0" i="0" dirty="0">
                <a:solidFill>
                  <a:srgbClr val="5A6275"/>
                </a:solidFill>
                <a:effectLst/>
                <a:latin typeface="Calibri" panose="020F0502020204030204" pitchFamily="34" charset="0"/>
                <a:cs typeface="Calibri" panose="020F0502020204030204" pitchFamily="34" charset="0"/>
              </a:rPr>
            </a:br>
            <a:r>
              <a:rPr lang="en-GB" sz="1600" b="0" i="0" dirty="0" err="1">
                <a:solidFill>
                  <a:srgbClr val="5A6275"/>
                </a:solidFill>
                <a:effectLst/>
                <a:latin typeface="Calibri" panose="020F0502020204030204" pitchFamily="34" charset="0"/>
                <a:cs typeface="Calibri" panose="020F0502020204030204" pitchFamily="34" charset="0"/>
              </a:rPr>
              <a:t>Lasst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mal </a:t>
            </a:r>
            <a:r>
              <a:rPr lang="en-GB" sz="1600" b="0" i="0" dirty="0" err="1">
                <a:solidFill>
                  <a:srgbClr val="5A6275"/>
                </a:solidFill>
                <a:effectLst/>
                <a:latin typeface="Calibri" panose="020F0502020204030204" pitchFamily="34" charset="0"/>
                <a:cs typeface="Calibri" panose="020F0502020204030204" pitchFamily="34" charset="0"/>
              </a:rPr>
              <a:t>versuchen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unseren</a:t>
            </a:r>
            <a:r>
              <a:rPr lang="en-GB" sz="1600" b="0" i="0" dirty="0">
                <a:solidFill>
                  <a:srgbClr val="5A6275"/>
                </a:solidFill>
                <a:effectLst/>
                <a:latin typeface="Calibri" panose="020F0502020204030204" pitchFamily="34" charset="0"/>
                <a:cs typeface="Calibri" panose="020F0502020204030204" pitchFamily="34" charset="0"/>
              </a:rPr>
              <a:t> Chatbot </a:t>
            </a:r>
            <a:r>
              <a:rPr lang="en-GB" sz="1600" b="0" i="0" dirty="0" err="1">
                <a:solidFill>
                  <a:srgbClr val="5A6275"/>
                </a:solidFill>
                <a:effectLst/>
                <a:latin typeface="Calibri" panose="020F0502020204030204" pitchFamily="34" charset="0"/>
                <a:cs typeface="Calibri" panose="020F0502020204030204" pitchFamily="34" charset="0"/>
              </a:rPr>
              <a:t>noch</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schlauer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zu</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machen</a:t>
            </a:r>
            <a:r>
              <a:rPr lang="en-GB" sz="1600" b="0" i="0" dirty="0">
                <a:solidFill>
                  <a:srgbClr val="5A6275"/>
                </a:solidFill>
                <a:effectLst/>
                <a:latin typeface="Calibri" panose="020F0502020204030204" pitchFamily="34" charset="0"/>
                <a:cs typeface="Calibri" panose="020F0502020204030204" pitchFamily="34" charset="0"/>
              </a:rPr>
              <a:t>!</a:t>
            </a:r>
          </a:p>
          <a:p>
            <a:pPr algn="l"/>
            <a:br>
              <a:rPr lang="en-GB" sz="1600" b="0" i="0" dirty="0">
                <a:solidFill>
                  <a:srgbClr val="5A6275"/>
                </a:solidFill>
                <a:effectLst/>
                <a:latin typeface="Calibri" panose="020F0502020204030204" pitchFamily="34" charset="0"/>
                <a:cs typeface="Calibri" panose="020F0502020204030204" pitchFamily="34" charset="0"/>
              </a:rPr>
            </a:br>
            <a:endParaRPr lang="en-GB" sz="1600" b="0" i="0" dirty="0">
              <a:solidFill>
                <a:srgbClr val="5A6275"/>
              </a:solidFill>
              <a:effectLst/>
              <a:latin typeface="Calibri" panose="020F0502020204030204" pitchFamily="34" charset="0"/>
              <a:cs typeface="Calibri" panose="020F0502020204030204" pitchFamily="34" charset="0"/>
            </a:endParaRPr>
          </a:p>
        </p:txBody>
      </p:sp>
      <p:pic>
        <p:nvPicPr>
          <p:cNvPr id="7" name="Graphic 6" descr="Magnifying glass with solid fill">
            <a:extLst>
              <a:ext uri="{FF2B5EF4-FFF2-40B4-BE49-F238E27FC236}">
                <a16:creationId xmlns:a16="http://schemas.microsoft.com/office/drawing/2014/main" id="{500870BF-56D5-94EF-339B-D5EFE76F0CD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074" y="813767"/>
            <a:ext cx="344117" cy="344117"/>
          </a:xfrm>
          <a:prstGeom prst="rect">
            <a:avLst/>
          </a:prstGeom>
        </p:spPr>
      </p:pic>
      <p:sp>
        <p:nvSpPr>
          <p:cNvPr id="14" name="Rounded Rectangle 13">
            <a:extLst>
              <a:ext uri="{FF2B5EF4-FFF2-40B4-BE49-F238E27FC236}">
                <a16:creationId xmlns:a16="http://schemas.microsoft.com/office/drawing/2014/main" id="{797E181E-D40E-5101-52AB-56B375962D3C}"/>
              </a:ext>
            </a:extLst>
          </p:cNvPr>
          <p:cNvSpPr/>
          <p:nvPr/>
        </p:nvSpPr>
        <p:spPr bwMode="auto">
          <a:xfrm>
            <a:off x="321008" y="2101606"/>
            <a:ext cx="5992238" cy="2383770"/>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GB" sz="1600" dirty="0">
              <a:latin typeface="Calibri" panose="020F0502020204030204" pitchFamily="34" charset="0"/>
              <a:cs typeface="Calibri" panose="020F0502020204030204" pitchFamily="34" charset="0"/>
            </a:endParaRPr>
          </a:p>
          <a:p>
            <a:endParaRPr lang="en-GB" sz="1600" dirty="0">
              <a:latin typeface="Calibri" panose="020F0502020204030204" pitchFamily="34" charset="0"/>
              <a:cs typeface="Calibri" panose="020F0502020204030204" pitchFamily="34" charset="0"/>
            </a:endParaRPr>
          </a:p>
          <a:p>
            <a:pPr algn="ctr"/>
            <a:r>
              <a:rPr lang="en-GB" sz="1600" dirty="0">
                <a:solidFill>
                  <a:srgbClr val="5F5F5F"/>
                </a:solidFill>
                <a:latin typeface="Calibri" panose="020F0502020204030204" pitchFamily="34" charset="0"/>
                <a:cs typeface="Calibri" panose="020F0502020204030204" pitchFamily="34" charset="0"/>
              </a:rPr>
              <a:t>- Aufgabe 1 – </a:t>
            </a:r>
            <a:br>
              <a:rPr lang="en-GB" sz="1600" dirty="0">
                <a:solidFill>
                  <a:srgbClr val="5F5F5F"/>
                </a:solidFill>
                <a:latin typeface="Calibri" panose="020F0502020204030204" pitchFamily="34" charset="0"/>
                <a:cs typeface="Calibri" panose="020F0502020204030204" pitchFamily="34" charset="0"/>
              </a:rPr>
            </a:br>
            <a:endParaRPr lang="en-GB" sz="1600" b="0" dirty="0">
              <a:solidFill>
                <a:srgbClr val="5F5F5F"/>
              </a:solidFill>
              <a:effectLst/>
              <a:latin typeface="Calibri" panose="020F0502020204030204" pitchFamily="34" charset="0"/>
              <a:cs typeface="Calibri" panose="020F0502020204030204" pitchFamily="34" charset="0"/>
            </a:endParaRPr>
          </a:p>
          <a:p>
            <a:r>
              <a:rPr lang="en-GB" sz="1600" b="0" dirty="0" err="1">
                <a:solidFill>
                  <a:srgbClr val="5F5F5F"/>
                </a:solidFill>
                <a:effectLst/>
                <a:latin typeface="Calibri" panose="020F0502020204030204" pitchFamily="34" charset="0"/>
                <a:cs typeface="Calibri" panose="020F0502020204030204" pitchFamily="34" charset="0"/>
              </a:rPr>
              <a:t>Wir</a:t>
            </a:r>
            <a:r>
              <a:rPr lang="en-GB" sz="1600" b="0" dirty="0">
                <a:solidFill>
                  <a:srgbClr val="5F5F5F"/>
                </a:solidFill>
                <a:effectLst/>
                <a:latin typeface="Calibri" panose="020F0502020204030204" pitchFamily="34" charset="0"/>
                <a:cs typeface="Calibri" panose="020F0502020204030204" pitchFamily="34" charset="0"/>
              </a:rPr>
              <a:t> </a:t>
            </a:r>
            <a:r>
              <a:rPr lang="en-GB" sz="1600" b="0" dirty="0" err="1">
                <a:solidFill>
                  <a:srgbClr val="5F5F5F"/>
                </a:solidFill>
                <a:effectLst/>
                <a:latin typeface="Calibri" panose="020F0502020204030204" pitchFamily="34" charset="0"/>
                <a:cs typeface="Calibri" panose="020F0502020204030204" pitchFamily="34" charset="0"/>
              </a:rPr>
              <a:t>trainieren</a:t>
            </a:r>
            <a:r>
              <a:rPr lang="en-GB" sz="1600" b="0" dirty="0">
                <a:solidFill>
                  <a:srgbClr val="5F5F5F"/>
                </a:solidFill>
                <a:effectLst/>
                <a:latin typeface="Calibri" panose="020F0502020204030204" pitchFamily="34" charset="0"/>
                <a:cs typeface="Calibri" panose="020F0502020204030204" pitchFamily="34" charset="0"/>
              </a:rPr>
              <a:t> </a:t>
            </a:r>
            <a:r>
              <a:rPr lang="en-GB" sz="1600" b="0" dirty="0" err="1">
                <a:solidFill>
                  <a:srgbClr val="5F5F5F"/>
                </a:solidFill>
                <a:effectLst/>
                <a:latin typeface="Calibri" panose="020F0502020204030204" pitchFamily="34" charset="0"/>
                <a:cs typeface="Calibri" panose="020F0502020204030204" pitchFamily="34" charset="0"/>
              </a:rPr>
              <a:t>unseren</a:t>
            </a:r>
            <a:r>
              <a:rPr lang="en-GB" sz="1600" b="0" dirty="0">
                <a:solidFill>
                  <a:srgbClr val="5F5F5F"/>
                </a:solidFill>
                <a:effectLst/>
                <a:latin typeface="Calibri" panose="020F0502020204030204" pitchFamily="34" charset="0"/>
                <a:cs typeface="Calibri" panose="020F0502020204030204" pitchFamily="34" charset="0"/>
              </a:rPr>
              <a:t> Chatbot </a:t>
            </a:r>
            <a:r>
              <a:rPr lang="en-GB" sz="1600" b="0" dirty="0" err="1">
                <a:solidFill>
                  <a:srgbClr val="5F5F5F"/>
                </a:solidFill>
                <a:effectLst/>
                <a:latin typeface="Calibri" panose="020F0502020204030204" pitchFamily="34" charset="0"/>
                <a:cs typeface="Calibri" panose="020F0502020204030204" pitchFamily="34" charset="0"/>
              </a:rPr>
              <a:t>besser</a:t>
            </a:r>
            <a:r>
              <a:rPr lang="en-GB" sz="1600" b="0" dirty="0">
                <a:solidFill>
                  <a:srgbClr val="5F5F5F"/>
                </a:solidFill>
                <a:effectLst/>
                <a:latin typeface="Calibri" panose="020F0502020204030204" pitchFamily="34" charset="0"/>
                <a:cs typeface="Calibri" panose="020F0502020204030204" pitchFamily="34" charset="0"/>
              </a:rPr>
              <a:t>! </a:t>
            </a:r>
            <a:br>
              <a:rPr lang="en-GB" sz="1600" b="0" dirty="0">
                <a:solidFill>
                  <a:srgbClr val="5F5F5F"/>
                </a:solidFill>
                <a:effectLst/>
                <a:latin typeface="Calibri" panose="020F0502020204030204" pitchFamily="34" charset="0"/>
                <a:cs typeface="Calibri" panose="020F0502020204030204" pitchFamily="34" charset="0"/>
              </a:rPr>
            </a:br>
            <a:endParaRPr lang="en-GB" sz="1600" b="0" dirty="0">
              <a:solidFill>
                <a:srgbClr val="5F5F5F"/>
              </a:solidFill>
              <a:effectLst/>
              <a:latin typeface="Calibri" panose="020F0502020204030204" pitchFamily="34" charset="0"/>
              <a:cs typeface="Calibri" panose="020F0502020204030204" pitchFamily="34" charset="0"/>
            </a:endParaRPr>
          </a:p>
          <a:p>
            <a:r>
              <a:rPr lang="en-GB" sz="1600" b="0" dirty="0" err="1">
                <a:solidFill>
                  <a:srgbClr val="5F5F5F"/>
                </a:solidFill>
                <a:effectLst/>
                <a:latin typeface="Calibri" panose="020F0502020204030204" pitchFamily="34" charset="0"/>
                <a:cs typeface="Calibri" panose="020F0502020204030204" pitchFamily="34" charset="0"/>
              </a:rPr>
              <a:t>Ergänzt</a:t>
            </a:r>
            <a:r>
              <a:rPr lang="en-GB" sz="1600" b="0" dirty="0">
                <a:solidFill>
                  <a:srgbClr val="5F5F5F"/>
                </a:solidFill>
                <a:effectLst/>
                <a:latin typeface="Calibri" panose="020F0502020204030204" pitchFamily="34" charset="0"/>
                <a:cs typeface="Calibri" panose="020F0502020204030204" pitchFamily="34" charset="0"/>
              </a:rPr>
              <a:t> die Chatbot-</a:t>
            </a:r>
            <a:r>
              <a:rPr lang="en-GB" sz="1600" b="0" dirty="0" err="1">
                <a:solidFill>
                  <a:srgbClr val="5F5F5F"/>
                </a:solidFill>
                <a:effectLst/>
                <a:latin typeface="Calibri" panose="020F0502020204030204" pitchFamily="34" charset="0"/>
                <a:cs typeface="Calibri" panose="020F0502020204030204" pitchFamily="34" charset="0"/>
              </a:rPr>
              <a:t>Antworten</a:t>
            </a:r>
            <a:r>
              <a:rPr lang="en-GB" sz="1600" b="0" dirty="0">
                <a:solidFill>
                  <a:srgbClr val="5F5F5F"/>
                </a:solidFill>
                <a:effectLst/>
                <a:latin typeface="Calibri" panose="020F0502020204030204" pitchFamily="34" charset="0"/>
                <a:cs typeface="Calibri" panose="020F0502020204030204" pitchFamily="34" charset="0"/>
              </a:rPr>
              <a:t> und </a:t>
            </a:r>
            <a:r>
              <a:rPr lang="en-GB" sz="1600" b="0" dirty="0" err="1">
                <a:solidFill>
                  <a:srgbClr val="5F5F5F"/>
                </a:solidFill>
                <a:effectLst/>
                <a:latin typeface="Calibri" panose="020F0502020204030204" pitchFamily="34" charset="0"/>
                <a:cs typeface="Calibri" panose="020F0502020204030204" pitchFamily="34" charset="0"/>
              </a:rPr>
              <a:t>Nutzer</a:t>
            </a:r>
            <a:r>
              <a:rPr lang="en-GB" sz="1600" b="0" dirty="0">
                <a:solidFill>
                  <a:srgbClr val="5F5F5F"/>
                </a:solidFill>
                <a:effectLst/>
                <a:latin typeface="Calibri" panose="020F0502020204030204" pitchFamily="34" charset="0"/>
                <a:cs typeface="Calibri" panose="020F0502020204030204" pitchFamily="34" charset="0"/>
              </a:rPr>
              <a:t>*</a:t>
            </a:r>
            <a:r>
              <a:rPr lang="en-GB" sz="1600" b="0" dirty="0" err="1">
                <a:solidFill>
                  <a:srgbClr val="5F5F5F"/>
                </a:solidFill>
                <a:effectLst/>
                <a:latin typeface="Calibri" panose="020F0502020204030204" pitchFamily="34" charset="0"/>
                <a:cs typeface="Calibri" panose="020F0502020204030204" pitchFamily="34" charset="0"/>
              </a:rPr>
              <a:t>inneneingaben</a:t>
            </a:r>
            <a:r>
              <a:rPr lang="en-GB" sz="1600" b="0" dirty="0">
                <a:solidFill>
                  <a:srgbClr val="5F5F5F"/>
                </a:solidFill>
                <a:effectLst/>
                <a:latin typeface="Calibri" panose="020F0502020204030204" pitchFamily="34" charset="0"/>
                <a:cs typeface="Calibri" panose="020F0502020204030204" pitchFamily="34" charset="0"/>
              </a:rPr>
              <a:t> </a:t>
            </a:r>
          </a:p>
          <a:p>
            <a:r>
              <a:rPr lang="en-GB" sz="1600" b="0" dirty="0" err="1">
                <a:solidFill>
                  <a:srgbClr val="5F5F5F"/>
                </a:solidFill>
                <a:effectLst/>
                <a:latin typeface="Calibri" panose="020F0502020204030204" pitchFamily="34" charset="0"/>
                <a:cs typeface="Calibri" panose="020F0502020204030204" pitchFamily="34" charset="0"/>
              </a:rPr>
              <a:t>aus</a:t>
            </a:r>
            <a:r>
              <a:rPr lang="en-GB" sz="1600" b="0" dirty="0">
                <a:solidFill>
                  <a:srgbClr val="5F5F5F"/>
                </a:solidFill>
                <a:effectLst/>
                <a:latin typeface="Calibri" panose="020F0502020204030204" pitchFamily="34" charset="0"/>
                <a:cs typeface="Calibri" panose="020F0502020204030204" pitchFamily="34" charset="0"/>
              </a:rPr>
              <a:t> der </a:t>
            </a:r>
            <a:r>
              <a:rPr lang="en-GB" sz="1600" b="0" dirty="0" err="1">
                <a:solidFill>
                  <a:srgbClr val="5F5F5F"/>
                </a:solidFill>
                <a:effectLst/>
                <a:latin typeface="Calibri" panose="020F0502020204030204" pitchFamily="34" charset="0"/>
                <a:cs typeface="Calibri" panose="020F0502020204030204" pitchFamily="34" charset="0"/>
              </a:rPr>
              <a:t>ersten</a:t>
            </a:r>
            <a:r>
              <a:rPr lang="en-GB" sz="1600" b="0" dirty="0">
                <a:solidFill>
                  <a:srgbClr val="5F5F5F"/>
                </a:solidFill>
                <a:effectLst/>
                <a:latin typeface="Calibri" panose="020F0502020204030204" pitchFamily="34" charset="0"/>
                <a:cs typeface="Calibri" panose="020F0502020204030204" pitchFamily="34" charset="0"/>
              </a:rPr>
              <a:t> </a:t>
            </a:r>
            <a:r>
              <a:rPr lang="en-GB" sz="1600" b="0" dirty="0" err="1">
                <a:solidFill>
                  <a:srgbClr val="5F5F5F"/>
                </a:solidFill>
                <a:effectLst/>
                <a:latin typeface="Calibri" panose="020F0502020204030204" pitchFamily="34" charset="0"/>
                <a:cs typeface="Calibri" panose="020F0502020204030204" pitchFamily="34" charset="0"/>
              </a:rPr>
              <a:t>Runde</a:t>
            </a:r>
            <a:r>
              <a:rPr lang="en-GB" sz="1600" b="0" dirty="0">
                <a:solidFill>
                  <a:srgbClr val="5F5F5F"/>
                </a:solidFill>
                <a:effectLst/>
                <a:latin typeface="Calibri" panose="020F0502020204030204" pitchFamily="34" charset="0"/>
                <a:cs typeface="Calibri" panose="020F0502020204030204" pitchFamily="34" charset="0"/>
              </a:rPr>
              <a:t>. </a:t>
            </a:r>
            <a:r>
              <a:rPr lang="en-GB" sz="1600" b="1" dirty="0">
                <a:solidFill>
                  <a:srgbClr val="5F5F5F"/>
                </a:solidFill>
                <a:effectLst/>
                <a:latin typeface="Calibri" panose="020F0502020204030204" pitchFamily="34" charset="0"/>
                <a:cs typeface="Calibri" panose="020F0502020204030204" pitchFamily="34" charset="0"/>
              </a:rPr>
              <a:t>Was hat </a:t>
            </a:r>
            <a:r>
              <a:rPr lang="en-GB" sz="1600" b="1" dirty="0" err="1">
                <a:solidFill>
                  <a:srgbClr val="5F5F5F"/>
                </a:solidFill>
                <a:effectLst/>
                <a:latin typeface="Calibri" panose="020F0502020204030204" pitchFamily="34" charset="0"/>
                <a:cs typeface="Calibri" panose="020F0502020204030204" pitchFamily="34" charset="0"/>
              </a:rPr>
              <a:t>noch</a:t>
            </a:r>
            <a:r>
              <a:rPr lang="en-GB" sz="1600" b="1" dirty="0">
                <a:solidFill>
                  <a:srgbClr val="5F5F5F"/>
                </a:solidFill>
                <a:effectLst/>
                <a:latin typeface="Calibri" panose="020F0502020204030204" pitchFamily="34" charset="0"/>
                <a:cs typeface="Calibri" panose="020F0502020204030204" pitchFamily="34" charset="0"/>
              </a:rPr>
              <a:t> </a:t>
            </a:r>
            <a:r>
              <a:rPr lang="en-GB" sz="1600" b="1" dirty="0" err="1">
                <a:solidFill>
                  <a:srgbClr val="5F5F5F"/>
                </a:solidFill>
                <a:effectLst/>
                <a:latin typeface="Calibri" panose="020F0502020204030204" pitchFamily="34" charset="0"/>
                <a:cs typeface="Calibri" panose="020F0502020204030204" pitchFamily="34" charset="0"/>
              </a:rPr>
              <a:t>gefehlt</a:t>
            </a:r>
            <a:r>
              <a:rPr lang="en-GB" sz="1600" b="1" dirty="0">
                <a:solidFill>
                  <a:srgbClr val="5F5F5F"/>
                </a:solidFill>
                <a:effectLst/>
                <a:latin typeface="Calibri" panose="020F0502020204030204" pitchFamily="34" charset="0"/>
                <a:cs typeface="Calibri" panose="020F0502020204030204" pitchFamily="34" charset="0"/>
              </a:rPr>
              <a:t>?</a:t>
            </a:r>
          </a:p>
          <a:p>
            <a:pPr algn="ctr"/>
            <a:br>
              <a:rPr lang="en-GB" sz="1600" b="0" dirty="0">
                <a:effectLst/>
                <a:latin typeface="Calibri" panose="020F0502020204030204" pitchFamily="34" charset="0"/>
                <a:cs typeface="Calibri" panose="020F0502020204030204" pitchFamily="34" charset="0"/>
              </a:rPr>
            </a:br>
            <a:endParaRPr lang="en-GB" sz="1600" b="0" dirty="0">
              <a:effectLst/>
              <a:latin typeface="Calibri" panose="020F0502020204030204" pitchFamily="34" charset="0"/>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endParaRPr>
          </a:p>
        </p:txBody>
      </p:sp>
      <p:sp>
        <p:nvSpPr>
          <p:cNvPr id="15" name="Rounded Rectangle 14">
            <a:extLst>
              <a:ext uri="{FF2B5EF4-FFF2-40B4-BE49-F238E27FC236}">
                <a16:creationId xmlns:a16="http://schemas.microsoft.com/office/drawing/2014/main" id="{A0D6B1E8-7DB0-929E-F922-41947A2699E6}"/>
              </a:ext>
            </a:extLst>
          </p:cNvPr>
          <p:cNvSpPr/>
          <p:nvPr/>
        </p:nvSpPr>
        <p:spPr bwMode="auto">
          <a:xfrm>
            <a:off x="6636352" y="3949430"/>
            <a:ext cx="739302" cy="535946"/>
          </a:xfrm>
          <a:prstGeom prst="roundRect">
            <a:avLst/>
          </a:prstGeom>
          <a:solidFill>
            <a:srgbClr val="0066CC">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2</a:t>
            </a:r>
          </a:p>
        </p:txBody>
      </p:sp>
      <p:sp>
        <p:nvSpPr>
          <p:cNvPr id="18" name="Rounded Rectangle 17">
            <a:extLst>
              <a:ext uri="{FF2B5EF4-FFF2-40B4-BE49-F238E27FC236}">
                <a16:creationId xmlns:a16="http://schemas.microsoft.com/office/drawing/2014/main" id="{A12764A9-1EC7-1942-095B-504709455B8D}"/>
              </a:ext>
            </a:extLst>
          </p:cNvPr>
          <p:cNvSpPr/>
          <p:nvPr/>
        </p:nvSpPr>
        <p:spPr bwMode="auto">
          <a:xfrm>
            <a:off x="7698760" y="3949430"/>
            <a:ext cx="739301"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600" dirty="0">
                <a:solidFill>
                  <a:srgbClr val="5F5F5F"/>
                </a:solidFill>
                <a:latin typeface="Calibri" panose="020F0502020204030204" pitchFamily="34" charset="0"/>
                <a:cs typeface="Calibri" panose="020F0502020204030204" pitchFamily="34" charset="0"/>
              </a:rPr>
              <a:t>3</a:t>
            </a: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pic>
        <p:nvPicPr>
          <p:cNvPr id="21" name="Picture 20">
            <a:extLst>
              <a:ext uri="{FF2B5EF4-FFF2-40B4-BE49-F238E27FC236}">
                <a16:creationId xmlns:a16="http://schemas.microsoft.com/office/drawing/2014/main" id="{5CB1FFD0-7C00-E3C8-9230-1686E61763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72374" y="3959593"/>
            <a:ext cx="2323154" cy="2489444"/>
          </a:xfrm>
          <a:prstGeom prst="rect">
            <a:avLst/>
          </a:prstGeom>
        </p:spPr>
      </p:pic>
      <p:sp>
        <p:nvSpPr>
          <p:cNvPr id="2" name="TextBox 1">
            <a:extLst>
              <a:ext uri="{FF2B5EF4-FFF2-40B4-BE49-F238E27FC236}">
                <a16:creationId xmlns:a16="http://schemas.microsoft.com/office/drawing/2014/main" id="{92154A29-6F16-886F-D5E5-B886FC387C43}"/>
              </a:ext>
            </a:extLst>
          </p:cNvPr>
          <p:cNvSpPr txBox="1"/>
          <p:nvPr/>
        </p:nvSpPr>
        <p:spPr>
          <a:xfrm>
            <a:off x="2050780" y="496151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1581136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C2CEBF-E4B3-53FA-D938-2B37982E1090}"/>
              </a:ext>
            </a:extLst>
          </p:cNvPr>
          <p:cNvGrpSpPr/>
          <p:nvPr/>
        </p:nvGrpSpPr>
        <p:grpSpPr>
          <a:xfrm>
            <a:off x="207798" y="1588973"/>
            <a:ext cx="2114850" cy="2525755"/>
            <a:chOff x="408764" y="1588973"/>
            <a:chExt cx="2114850" cy="2525755"/>
          </a:xfrm>
        </p:grpSpPr>
        <p:pic>
          <p:nvPicPr>
            <p:cNvPr id="10" name="Picture 9">
              <a:extLst>
                <a:ext uri="{FF2B5EF4-FFF2-40B4-BE49-F238E27FC236}">
                  <a16:creationId xmlns:a16="http://schemas.microsoft.com/office/drawing/2014/main" id="{158F08D0-3CA4-F07D-4790-B4C25357F765}"/>
                </a:ext>
              </a:extLst>
            </p:cNvPr>
            <p:cNvPicPr>
              <a:picLocks noChangeAspect="1"/>
            </p:cNvPicPr>
            <p:nvPr/>
          </p:nvPicPr>
          <p:blipFill rotWithShape="1">
            <a:blip r:embed="rId2"/>
            <a:srcRect t="-1" b="38048"/>
            <a:stretch/>
          </p:blipFill>
          <p:spPr>
            <a:xfrm>
              <a:off x="408764" y="1588973"/>
              <a:ext cx="2114850" cy="2525755"/>
            </a:xfrm>
            <a:prstGeom prst="rect">
              <a:avLst/>
            </a:prstGeom>
          </p:spPr>
        </p:pic>
        <p:pic>
          <p:nvPicPr>
            <p:cNvPr id="12" name="Picture 11">
              <a:extLst>
                <a:ext uri="{FF2B5EF4-FFF2-40B4-BE49-F238E27FC236}">
                  <a16:creationId xmlns:a16="http://schemas.microsoft.com/office/drawing/2014/main" id="{CA0FA8C9-96AB-A69D-E22D-69DB3DB68F24}"/>
                </a:ext>
              </a:extLst>
            </p:cNvPr>
            <p:cNvPicPr>
              <a:picLocks noChangeAspect="1"/>
            </p:cNvPicPr>
            <p:nvPr/>
          </p:nvPicPr>
          <p:blipFill rotWithShape="1">
            <a:blip r:embed="rId3">
              <a:extLst>
                <a:ext uri="{28A0092B-C50C-407E-A947-70E740481C1C}">
                  <a14:useLocalDpi xmlns:a14="http://schemas.microsoft.com/office/drawing/2010/main" val="0"/>
                </a:ext>
              </a:extLst>
            </a:blip>
            <a:srcRect t="4040"/>
            <a:stretch/>
          </p:blipFill>
          <p:spPr>
            <a:xfrm>
              <a:off x="408764" y="3019290"/>
              <a:ext cx="2112471" cy="1095438"/>
            </a:xfrm>
            <a:prstGeom prst="rect">
              <a:avLst/>
            </a:prstGeom>
          </p:spPr>
        </p:pic>
      </p:grpSp>
      <p:sp>
        <p:nvSpPr>
          <p:cNvPr id="2" name="Title 1">
            <a:extLst>
              <a:ext uri="{FF2B5EF4-FFF2-40B4-BE49-F238E27FC236}">
                <a16:creationId xmlns:a16="http://schemas.microsoft.com/office/drawing/2014/main" id="{443617F3-C913-71C4-8E7E-85AE1A1300C3}"/>
              </a:ext>
            </a:extLst>
          </p:cNvPr>
          <p:cNvSpPr>
            <a:spLocks noGrp="1"/>
          </p:cNvSpPr>
          <p:nvPr>
            <p:ph type="title"/>
          </p:nvPr>
        </p:nvSpPr>
        <p:spPr>
          <a:xfrm>
            <a:off x="250825" y="372743"/>
            <a:ext cx="8642350" cy="321469"/>
          </a:xfrm>
        </p:spPr>
        <p:txBody>
          <a:bodyPr/>
          <a:lstStyle/>
          <a:p>
            <a:r>
              <a:rPr lang="en-US" sz="2400" b="0" dirty="0">
                <a:solidFill>
                  <a:srgbClr val="E2007B"/>
                </a:solidFill>
                <a:latin typeface="Calibri" panose="020F0502020204030204" pitchFamily="34" charset="0"/>
                <a:cs typeface="Calibri" panose="020F0502020204030204" pitchFamily="34" charset="0"/>
              </a:rPr>
              <a:t>Was </a:t>
            </a:r>
            <a:r>
              <a:rPr lang="en-US" sz="2400" b="0" dirty="0" err="1">
                <a:solidFill>
                  <a:srgbClr val="E2007B"/>
                </a:solidFill>
                <a:latin typeface="Calibri" panose="020F0502020204030204" pitchFamily="34" charset="0"/>
                <a:cs typeface="Calibri" panose="020F0502020204030204" pitchFamily="34" charset="0"/>
              </a:rPr>
              <a:t>haben</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wir</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gerade</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gemacht</a:t>
            </a:r>
            <a:r>
              <a:rPr lang="en-US" sz="2400" b="0" dirty="0">
                <a:solidFill>
                  <a:srgbClr val="E2007B"/>
                </a:solidFill>
                <a:latin typeface="Calibri" panose="020F0502020204030204" pitchFamily="34" charset="0"/>
                <a:cs typeface="Calibri" panose="020F0502020204030204" pitchFamily="34" charset="0"/>
              </a:rPr>
              <a:t>?</a:t>
            </a:r>
            <a:endParaRPr lang="en-DE" sz="2400" b="0" dirty="0">
              <a:solidFill>
                <a:srgbClr val="E2007B"/>
              </a:solidFill>
              <a:latin typeface="Calibri" panose="020F0502020204030204" pitchFamily="34" charset="0"/>
              <a:cs typeface="Calibri" panose="020F0502020204030204" pitchFamily="34" charset="0"/>
            </a:endParaRPr>
          </a:p>
        </p:txBody>
      </p:sp>
      <p:sp>
        <p:nvSpPr>
          <p:cNvPr id="4" name="Rounded Rectangle 3">
            <a:extLst>
              <a:ext uri="{FF2B5EF4-FFF2-40B4-BE49-F238E27FC236}">
                <a16:creationId xmlns:a16="http://schemas.microsoft.com/office/drawing/2014/main" id="{AABE4E53-5F08-7579-0A81-B258E8BCACEB}"/>
              </a:ext>
            </a:extLst>
          </p:cNvPr>
          <p:cNvSpPr/>
          <p:nvPr/>
        </p:nvSpPr>
        <p:spPr bwMode="auto">
          <a:xfrm>
            <a:off x="2633480" y="1077686"/>
            <a:ext cx="2232435" cy="1465100"/>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DE" sz="1200" b="1"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Spracherkennung</a:t>
            </a:r>
          </a:p>
          <a:p>
            <a:pPr marL="0" marR="0" indent="0" defTabSz="914400" rtl="0" eaLnBrk="0" fontAlgn="base" latinLnBrk="0" hangingPunct="0">
              <a:lnSpc>
                <a:spcPct val="100000"/>
              </a:lnSpc>
              <a:spcBef>
                <a:spcPct val="0"/>
              </a:spcBef>
              <a:spcAft>
                <a:spcPct val="0"/>
              </a:spcAft>
              <a:buClrTx/>
              <a:buSzTx/>
              <a:buFontTx/>
              <a:buNone/>
              <a:tabLst/>
            </a:pPr>
            <a:endParaRPr lang="en-DE" sz="1200" dirty="0">
              <a:solidFill>
                <a:schemeClr val="bg2">
                  <a:lumMod val="50000"/>
                </a:schemeClr>
              </a:solidFill>
              <a:latin typeface="Calibri" panose="020F0502020204030204" pitchFamily="34" charset="0"/>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überlegt, was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N</a:t>
            </a:r>
            <a:r>
              <a:rPr kumimoji="0" lang="en-GB"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a:t>
            </a: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tzende interessiert auf Basis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unseres Vorwissens.</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den Kontext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überlegt.</a:t>
            </a:r>
          </a:p>
        </p:txBody>
      </p:sp>
      <p:sp>
        <p:nvSpPr>
          <p:cNvPr id="5" name="Rounded Rectangle 4">
            <a:extLst>
              <a:ext uri="{FF2B5EF4-FFF2-40B4-BE49-F238E27FC236}">
                <a16:creationId xmlns:a16="http://schemas.microsoft.com/office/drawing/2014/main" id="{AA319381-C698-9C42-5387-E1BB6E015EB2}"/>
              </a:ext>
            </a:extLst>
          </p:cNvPr>
          <p:cNvSpPr/>
          <p:nvPr/>
        </p:nvSpPr>
        <p:spPr bwMode="auto">
          <a:xfrm>
            <a:off x="2633480" y="3349909"/>
            <a:ext cx="2232435" cy="1420848"/>
          </a:xfrm>
          <a:prstGeom prst="roundRect">
            <a:avLst/>
          </a:prstGeom>
          <a:solidFill>
            <a:srgbClr val="C00000">
              <a:alpha val="19608"/>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i="0" dirty="0" err="1">
                <a:solidFill>
                  <a:srgbClr val="5A6275"/>
                </a:solidFill>
                <a:effectLst/>
                <a:latin typeface="Calibri" panose="020F0502020204030204" pitchFamily="34" charset="0"/>
                <a:cs typeface="Calibri" panose="020F0502020204030204" pitchFamily="34" charset="0"/>
              </a:rPr>
              <a:t>Antwortformulierung</a:t>
            </a:r>
            <a:br>
              <a:rPr lang="en-GB" sz="1200" b="0" i="0" dirty="0">
                <a:solidFill>
                  <a:srgbClr val="5A6275"/>
                </a:solidFill>
                <a:effectLst/>
                <a:latin typeface="Calibri" panose="020F0502020204030204" pitchFamily="34" charset="0"/>
                <a:cs typeface="Calibri" panose="020F0502020204030204" pitchFamily="34" charset="0"/>
              </a:rPr>
            </a:br>
            <a:br>
              <a:rPr lang="en-GB" sz="12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Wir</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haben</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Antworten</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ausgedacht</a:t>
            </a:r>
            <a:r>
              <a:rPr lang="en-GB" sz="1100" b="0" i="0" dirty="0">
                <a:solidFill>
                  <a:srgbClr val="5A6275"/>
                </a:solidFill>
                <a:effectLst/>
                <a:latin typeface="Calibri" panose="020F0502020204030204" pitchFamily="34" charset="0"/>
                <a:cs typeface="Calibri" panose="020F0502020204030204" pitchFamily="34" charset="0"/>
              </a:rPr>
              <a:t> und </a:t>
            </a:r>
            <a:r>
              <a:rPr lang="en-GB" sz="1100" b="0" i="0" dirty="0" err="1">
                <a:solidFill>
                  <a:srgbClr val="5A6275"/>
                </a:solidFill>
                <a:effectLst/>
                <a:latin typeface="Calibri" panose="020F0502020204030204" pitchFamily="34" charset="0"/>
                <a:cs typeface="Calibri" panose="020F0502020204030204" pitchFamily="34" charset="0"/>
              </a:rPr>
              <a:t>dabei</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unser</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Vorwissen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verwendet</a:t>
            </a:r>
            <a:r>
              <a:rPr lang="en-GB" sz="1100" dirty="0">
                <a:solidFill>
                  <a:srgbClr val="5A6275"/>
                </a:solidFill>
                <a:latin typeface="Calibri" panose="020F0502020204030204" pitchFamily="34" charset="0"/>
                <a:cs typeface="Calibri" panose="020F0502020204030204" pitchFamily="34" charset="0"/>
              </a:rPr>
              <a:t>.</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Wir</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haben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weitere</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Informationen</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betrachtet</a:t>
            </a:r>
            <a:r>
              <a:rPr lang="en-GB" sz="1100" dirty="0">
                <a:solidFill>
                  <a:srgbClr val="5A6275"/>
                </a:solidFill>
                <a:latin typeface="Calibri" panose="020F0502020204030204" pitchFamily="34" charset="0"/>
                <a:cs typeface="Calibri" panose="020F0502020204030204" pitchFamily="34" charset="0"/>
              </a:rPr>
              <a:t>.</a:t>
            </a:r>
            <a:endParaRPr lang="en-GB" sz="1100" b="0" i="0" dirty="0">
              <a:solidFill>
                <a:srgbClr val="5A6275"/>
              </a:solidFill>
              <a:effectLst/>
              <a:latin typeface="Calibri" panose="020F0502020204030204" pitchFamily="34" charset="0"/>
              <a:cs typeface="Calibri" panose="020F0502020204030204" pitchFamily="34" charset="0"/>
            </a:endParaRPr>
          </a:p>
        </p:txBody>
      </p:sp>
      <p:cxnSp>
        <p:nvCxnSpPr>
          <p:cNvPr id="19" name="Straight Arrow Connector 18">
            <a:extLst>
              <a:ext uri="{FF2B5EF4-FFF2-40B4-BE49-F238E27FC236}">
                <a16:creationId xmlns:a16="http://schemas.microsoft.com/office/drawing/2014/main" id="{EE4A0E45-2283-0703-4479-6B10E84AA977}"/>
              </a:ext>
            </a:extLst>
          </p:cNvPr>
          <p:cNvCxnSpPr>
            <a:cxnSpLocks/>
            <a:stCxn id="5" idx="1"/>
          </p:cNvCxnSpPr>
          <p:nvPr/>
        </p:nvCxnSpPr>
        <p:spPr bwMode="auto">
          <a:xfrm flipH="1" flipV="1">
            <a:off x="1853293" y="3616779"/>
            <a:ext cx="780187" cy="443554"/>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6E1853FC-6824-034C-A29C-DA01799C1BA0}"/>
              </a:ext>
            </a:extLst>
          </p:cNvPr>
          <p:cNvCxnSpPr>
            <a:cxnSpLocks/>
            <a:stCxn id="5" idx="1"/>
          </p:cNvCxnSpPr>
          <p:nvPr/>
        </p:nvCxnSpPr>
        <p:spPr bwMode="auto">
          <a:xfrm flipH="1" flipV="1">
            <a:off x="1861457" y="2542786"/>
            <a:ext cx="772023" cy="151754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57302540-ABC5-D39F-F092-A9C1AF12FFAA}"/>
              </a:ext>
            </a:extLst>
          </p:cNvPr>
          <p:cNvCxnSpPr>
            <a:cxnSpLocks/>
            <a:stCxn id="4" idx="1"/>
          </p:cNvCxnSpPr>
          <p:nvPr/>
        </p:nvCxnSpPr>
        <p:spPr bwMode="auto">
          <a:xfrm flipH="1">
            <a:off x="1943100" y="1810236"/>
            <a:ext cx="690380" cy="1112578"/>
          </a:xfrm>
          <a:prstGeom prst="straightConnector1">
            <a:avLst/>
          </a:prstGeom>
          <a:ln>
            <a:solidFill>
              <a:srgbClr val="068D41"/>
            </a:solidFill>
            <a:headEnd type="none" w="med" len="med"/>
            <a:tailEnd type="triangle"/>
          </a:ln>
        </p:spPr>
        <p:style>
          <a:lnRef idx="1">
            <a:schemeClr val="accent2"/>
          </a:lnRef>
          <a:fillRef idx="0">
            <a:schemeClr val="accent2"/>
          </a:fillRef>
          <a:effectRef idx="0">
            <a:schemeClr val="accent2"/>
          </a:effectRef>
          <a:fontRef idx="minor">
            <a:schemeClr val="tx1"/>
          </a:fontRef>
        </p:style>
      </p:cxnSp>
      <p:sp>
        <p:nvSpPr>
          <p:cNvPr id="6" name="Rounded Rectangle 5">
            <a:extLst>
              <a:ext uri="{FF2B5EF4-FFF2-40B4-BE49-F238E27FC236}">
                <a16:creationId xmlns:a16="http://schemas.microsoft.com/office/drawing/2014/main" id="{C922C480-A661-8A84-A36A-737700501DA7}"/>
              </a:ext>
            </a:extLst>
          </p:cNvPr>
          <p:cNvSpPr/>
          <p:nvPr/>
        </p:nvSpPr>
        <p:spPr bwMode="auto">
          <a:xfrm>
            <a:off x="5381564" y="2070569"/>
            <a:ext cx="3027649" cy="1562562"/>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dirty="0" err="1">
                <a:solidFill>
                  <a:schemeClr val="bg2">
                    <a:lumMod val="50000"/>
                  </a:schemeClr>
                </a:solidFill>
                <a:latin typeface="Calibri" panose="020F0502020204030204" pitchFamily="34" charset="0"/>
                <a:cs typeface="Calibri" panose="020F0502020204030204" pitchFamily="34" charset="0"/>
              </a:rPr>
              <a:t>Dialogmanager</a:t>
            </a:r>
            <a:endParaRPr lang="en-GB" sz="1100" b="1" dirty="0">
              <a:solidFill>
                <a:schemeClr val="bg2">
                  <a:lumMod val="50000"/>
                </a:schemeClr>
              </a:solidFill>
              <a:latin typeface="Calibri" panose="020F0502020204030204" pitchFamily="34" charset="0"/>
              <a:cs typeface="Calibri" panose="020F0502020204030204" pitchFamily="34" charset="0"/>
            </a:endParaRPr>
          </a:p>
          <a:p>
            <a:endParaRPr lang="en-GB" sz="1100" b="0" dirty="0">
              <a:solidFill>
                <a:schemeClr val="bg2">
                  <a:lumMod val="50000"/>
                </a:schemeClr>
              </a:solidFill>
              <a:effectLst/>
              <a:latin typeface="Calibri" panose="020F0502020204030204" pitchFamily="34" charset="0"/>
              <a:cs typeface="Calibri" panose="020F0502020204030204" pitchFamily="34" charset="0"/>
            </a:endParaRPr>
          </a:p>
          <a:p>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uns</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Gesprächsverläufe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überlegt</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überlegt</a:t>
            </a:r>
            <a:r>
              <a:rPr lang="en-GB" sz="1100" dirty="0">
                <a:solidFill>
                  <a:schemeClr val="bg2">
                    <a:lumMod val="50000"/>
                  </a:schemeClr>
                </a:solidFill>
                <a:latin typeface="Calibri" panose="020F0502020204030204" pitchFamily="34" charset="0"/>
                <a:cs typeface="Calibri" panose="020F0502020204030204" pitchFamily="34" charset="0"/>
              </a:rPr>
              <a:t>: Wie </a:t>
            </a:r>
            <a:r>
              <a:rPr lang="en-GB" sz="1100" dirty="0" err="1">
                <a:solidFill>
                  <a:schemeClr val="bg2">
                    <a:lumMod val="50000"/>
                  </a:schemeClr>
                </a:solidFill>
                <a:latin typeface="Calibri" panose="020F0502020204030204" pitchFamily="34" charset="0"/>
                <a:cs typeface="Calibri" panose="020F0502020204030204" pitchFamily="34" charset="0"/>
              </a:rPr>
              <a:t>soll</a:t>
            </a:r>
            <a:r>
              <a:rPr lang="en-GB" sz="1100" dirty="0">
                <a:solidFill>
                  <a:schemeClr val="bg2">
                    <a:lumMod val="50000"/>
                  </a:schemeClr>
                </a:solidFill>
                <a:latin typeface="Calibri" panose="020F0502020204030204" pitchFamily="34" charset="0"/>
                <a:cs typeface="Calibri" panose="020F0502020204030204" pitchFamily="34" charset="0"/>
              </a:rPr>
              <a:t> auf </a:t>
            </a:r>
            <a:r>
              <a:rPr lang="en-GB" sz="1100" dirty="0" err="1">
                <a:solidFill>
                  <a:schemeClr val="bg2">
                    <a:lumMod val="50000"/>
                  </a:schemeClr>
                </a:solidFill>
                <a:latin typeface="Calibri" panose="020F0502020204030204" pitchFamily="34" charset="0"/>
                <a:cs typeface="Calibri" panose="020F0502020204030204" pitchFamily="34" charset="0"/>
              </a:rPr>
              <a:t>welche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Eingabe</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geantwortet</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werden</a:t>
            </a:r>
            <a:r>
              <a:rPr lang="en-GB" sz="1100" dirty="0">
                <a:solidFill>
                  <a:schemeClr val="bg2">
                    <a:lumMod val="50000"/>
                  </a:schemeClr>
                </a:solidFill>
                <a:latin typeface="Calibri" panose="020F0502020204030204" pitchFamily="34" charset="0"/>
                <a:cs typeface="Calibri" panose="020F0502020204030204" pitchFamily="34" charset="0"/>
              </a:rPr>
              <a:t>?</a:t>
            </a:r>
            <a:br>
              <a:rPr lang="en-GB" sz="1100" b="0" dirty="0">
                <a:solidFill>
                  <a:schemeClr val="bg2">
                    <a:lumMod val="50000"/>
                  </a:schemeClr>
                </a:solidFill>
                <a:effectLst/>
                <a:latin typeface="Calibri" panose="020F0502020204030204" pitchFamily="34" charset="0"/>
                <a:cs typeface="Calibri" panose="020F0502020204030204" pitchFamily="34" charset="0"/>
              </a:rPr>
            </a:br>
            <a:endParaRPr lang="en-GB" sz="1100" b="0" dirty="0">
              <a:solidFill>
                <a:schemeClr val="bg2">
                  <a:lumMod val="50000"/>
                </a:schemeClr>
              </a:solidFill>
              <a:effectLst/>
              <a:latin typeface="Calibri" panose="020F0502020204030204" pitchFamily="34" charset="0"/>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endParaRPr>
          </a:p>
        </p:txBody>
      </p:sp>
      <p:cxnSp>
        <p:nvCxnSpPr>
          <p:cNvPr id="11" name="Elbow Connector 10">
            <a:extLst>
              <a:ext uri="{FF2B5EF4-FFF2-40B4-BE49-F238E27FC236}">
                <a16:creationId xmlns:a16="http://schemas.microsoft.com/office/drawing/2014/main" id="{8562CC7B-1E42-6DB8-6270-DA7C3BF7F83D}"/>
              </a:ext>
            </a:extLst>
          </p:cNvPr>
          <p:cNvCxnSpPr>
            <a:cxnSpLocks/>
            <a:stCxn id="4" idx="3"/>
            <a:endCxn id="6" idx="0"/>
          </p:cNvCxnSpPr>
          <p:nvPr/>
        </p:nvCxnSpPr>
        <p:spPr bwMode="auto">
          <a:xfrm>
            <a:off x="4865915" y="1810236"/>
            <a:ext cx="2029474" cy="260333"/>
          </a:xfrm>
          <a:prstGeom prst="bentConnector2">
            <a:avLst/>
          </a:prstGeom>
          <a:solidFill>
            <a:schemeClr val="accent1"/>
          </a:solidFill>
          <a:ln w="9525" cap="flat" cmpd="sng" algn="ctr">
            <a:solidFill>
              <a:srgbClr val="068D41"/>
            </a:solidFill>
            <a:prstDash val="solid"/>
            <a:round/>
            <a:headEnd type="none" w="med" len="med"/>
            <a:tailEnd type="triangle"/>
          </a:ln>
          <a:effectLst/>
        </p:spPr>
      </p:cxnSp>
      <p:cxnSp>
        <p:nvCxnSpPr>
          <p:cNvPr id="13" name="Elbow Connector 12">
            <a:extLst>
              <a:ext uri="{FF2B5EF4-FFF2-40B4-BE49-F238E27FC236}">
                <a16:creationId xmlns:a16="http://schemas.microsoft.com/office/drawing/2014/main" id="{CF527023-31B6-E710-DC7D-9D09C7C6114A}"/>
              </a:ext>
            </a:extLst>
          </p:cNvPr>
          <p:cNvCxnSpPr>
            <a:cxnSpLocks/>
            <a:stCxn id="6" idx="2"/>
            <a:endCxn id="5" idx="3"/>
          </p:cNvCxnSpPr>
          <p:nvPr/>
        </p:nvCxnSpPr>
        <p:spPr bwMode="auto">
          <a:xfrm rot="5400000">
            <a:off x="5667051" y="2831995"/>
            <a:ext cx="427202" cy="2029474"/>
          </a:xfrm>
          <a:prstGeom prst="bentConnector2">
            <a:avLst/>
          </a:prstGeom>
          <a:solidFill>
            <a:schemeClr val="accent1"/>
          </a:solidFill>
          <a:ln w="9525" cap="flat" cmpd="sng" algn="ctr">
            <a:solidFill>
              <a:srgbClr val="FFB045"/>
            </a:solidFill>
            <a:prstDash val="solid"/>
            <a:round/>
            <a:headEnd type="none" w="med" len="med"/>
            <a:tailEnd type="triangle"/>
          </a:ln>
          <a:effectLst/>
        </p:spPr>
      </p:cxnSp>
    </p:spTree>
    <p:extLst>
      <p:ext uri="{BB962C8B-B14F-4D97-AF65-F5344CB8AC3E}">
        <p14:creationId xmlns:p14="http://schemas.microsoft.com/office/powerpoint/2010/main" val="7808531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365584"/>
            <a:ext cx="8642350" cy="321469"/>
          </a:xfrm>
        </p:spPr>
        <p:txBody>
          <a:bodyPr/>
          <a:lstStyle/>
          <a:p>
            <a:r>
              <a:rPr lang="en-DE" sz="2400" dirty="0">
                <a:solidFill>
                  <a:srgbClr val="068D41"/>
                </a:solidFill>
                <a:latin typeface="Calibri" panose="020F0502020204030204" pitchFamily="34" charset="0"/>
                <a:cs typeface="Calibri" panose="020F0502020204030204" pitchFamily="34" charset="0"/>
              </a:rPr>
              <a:t>Runde 2: </a:t>
            </a:r>
            <a:r>
              <a:rPr lang="en-US" sz="2400" b="0" dirty="0">
                <a:solidFill>
                  <a:srgbClr val="068D41"/>
                </a:solidFill>
                <a:latin typeface="Calibri" panose="020F0502020204030204" pitchFamily="34" charset="0"/>
                <a:cs typeface="Calibri" panose="020F0502020204030204" pitchFamily="34" charset="0"/>
              </a:rPr>
              <a:t>Der </a:t>
            </a:r>
            <a:r>
              <a:rPr lang="en-US" sz="2400" b="0" dirty="0" err="1">
                <a:solidFill>
                  <a:srgbClr val="068D41"/>
                </a:solidFill>
                <a:latin typeface="Calibri" panose="020F0502020204030204" pitchFamily="34" charset="0"/>
                <a:cs typeface="Calibri" panose="020F0502020204030204" pitchFamily="34" charset="0"/>
              </a:rPr>
              <a:t>weiß</a:t>
            </a:r>
            <a:r>
              <a:rPr lang="en-US" sz="2400" b="0" dirty="0">
                <a:solidFill>
                  <a:srgbClr val="068D41"/>
                </a:solidFill>
                <a:latin typeface="Calibri" panose="020F0502020204030204" pitchFamily="34" charset="0"/>
                <a:cs typeface="Calibri" panose="020F0502020204030204" pitchFamily="34" charset="0"/>
              </a:rPr>
              <a:t> ja </a:t>
            </a:r>
            <a:r>
              <a:rPr lang="en-US" sz="2400" b="0" dirty="0" err="1">
                <a:solidFill>
                  <a:srgbClr val="068D41"/>
                </a:solidFill>
                <a:latin typeface="Calibri" panose="020F0502020204030204" pitchFamily="34" charset="0"/>
                <a:cs typeface="Calibri" panose="020F0502020204030204" pitchFamily="34" charset="0"/>
              </a:rPr>
              <a:t>alles</a:t>
            </a:r>
            <a:r>
              <a:rPr lang="en-US" sz="2400" b="0" dirty="0">
                <a:solidFill>
                  <a:srgbClr val="068D41"/>
                </a:solidFill>
                <a:latin typeface="Calibri" panose="020F0502020204030204" pitchFamily="34" charset="0"/>
                <a:cs typeface="Calibri" panose="020F0502020204030204" pitchFamily="34" charset="0"/>
              </a:rPr>
              <a:t> </a:t>
            </a:r>
            <a:r>
              <a:rPr lang="en-GB" sz="2400" b="0" i="0" dirty="0">
                <a:solidFill>
                  <a:srgbClr val="068D41"/>
                </a:solidFill>
                <a:effectLst/>
                <a:latin typeface="Calibri" panose="020F0502020204030204" pitchFamily="34" charset="0"/>
                <a:cs typeface="Calibri" panose="020F0502020204030204" pitchFamily="34" charset="0"/>
              </a:rPr>
              <a:t>(15min)</a:t>
            </a:r>
            <a:endParaRPr lang="en-DE" sz="2400" b="0" dirty="0">
              <a:solidFill>
                <a:srgbClr val="068D4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BE3E22D-4731-E60E-9FA6-242E9BD02126}"/>
              </a:ext>
            </a:extLst>
          </p:cNvPr>
          <p:cNvSpPr txBox="1"/>
          <p:nvPr/>
        </p:nvSpPr>
        <p:spPr>
          <a:xfrm>
            <a:off x="250824" y="813767"/>
            <a:ext cx="7842973" cy="1323439"/>
          </a:xfrm>
          <a:prstGeom prst="rect">
            <a:avLst/>
          </a:prstGeom>
          <a:noFill/>
        </p:spPr>
        <p:txBody>
          <a:bodyPr wrap="square" rtlCol="0">
            <a:spAutoFit/>
          </a:bodyPr>
          <a:lstStyle/>
          <a:p>
            <a:pPr algn="l"/>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Jetzt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schauen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wir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die </a:t>
            </a:r>
            <a:r>
              <a:rPr lang="en-GB" sz="1600" b="0" i="0" dirty="0" err="1">
                <a:solidFill>
                  <a:srgbClr val="5A6275"/>
                </a:solidFill>
                <a:effectLst/>
                <a:latin typeface="Calibri" panose="020F0502020204030204" pitchFamily="34" charset="0"/>
                <a:cs typeface="Calibri" panose="020F0502020204030204" pitchFamily="34" charset="0"/>
              </a:rPr>
              <a:t>Dialoge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aus</a:t>
            </a:r>
            <a:r>
              <a:rPr lang="en-GB" sz="1600" b="0" i="0" dirty="0">
                <a:solidFill>
                  <a:srgbClr val="5A6275"/>
                </a:solidFill>
                <a:effectLst/>
                <a:latin typeface="Calibri" panose="020F0502020204030204" pitchFamily="34" charset="0"/>
                <a:cs typeface="Calibri" panose="020F0502020204030204" pitchFamily="34" charset="0"/>
              </a:rPr>
              <a:t> der </a:t>
            </a:r>
            <a:r>
              <a:rPr lang="en-GB" sz="1600" b="0" i="0" dirty="0" err="1">
                <a:solidFill>
                  <a:srgbClr val="5A6275"/>
                </a:solidFill>
                <a:effectLst/>
                <a:latin typeface="Calibri" panose="020F0502020204030204" pitchFamily="34" charset="0"/>
                <a:cs typeface="Calibri" panose="020F0502020204030204" pitchFamily="34" charset="0"/>
              </a:rPr>
              <a:t>ersten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Runde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ganz</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genau</a:t>
            </a:r>
            <a:r>
              <a:rPr lang="en-GB" sz="1600" b="0" i="0" dirty="0">
                <a:solidFill>
                  <a:srgbClr val="5A6275"/>
                </a:solidFill>
                <a:effectLst/>
                <a:latin typeface="Calibri" panose="020F0502020204030204" pitchFamily="34" charset="0"/>
                <a:cs typeface="Calibri" panose="020F0502020204030204" pitchFamily="34" charset="0"/>
              </a:rPr>
              <a:t> an.</a:t>
            </a:r>
          </a:p>
          <a:p>
            <a:pPr algn="l"/>
            <a:br>
              <a:rPr lang="en-GB" sz="1600" b="0" i="0" dirty="0">
                <a:solidFill>
                  <a:srgbClr val="5A6275"/>
                </a:solidFill>
                <a:effectLst/>
                <a:latin typeface="Calibri" panose="020F0502020204030204" pitchFamily="34" charset="0"/>
                <a:cs typeface="Calibri" panose="020F0502020204030204" pitchFamily="34" charset="0"/>
              </a:rPr>
            </a:br>
            <a:r>
              <a:rPr lang="en-GB" sz="1600" b="0" i="0" dirty="0" err="1">
                <a:solidFill>
                  <a:srgbClr val="5A6275"/>
                </a:solidFill>
                <a:effectLst/>
                <a:latin typeface="Calibri" panose="020F0502020204030204" pitchFamily="34" charset="0"/>
                <a:cs typeface="Calibri" panose="020F0502020204030204" pitchFamily="34" charset="0"/>
              </a:rPr>
              <a:t>Lasst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mal </a:t>
            </a:r>
            <a:r>
              <a:rPr lang="en-GB" sz="1600" b="0" i="0" dirty="0" err="1">
                <a:solidFill>
                  <a:srgbClr val="5A6275"/>
                </a:solidFill>
                <a:effectLst/>
                <a:latin typeface="Calibri" panose="020F0502020204030204" pitchFamily="34" charset="0"/>
                <a:cs typeface="Calibri" panose="020F0502020204030204" pitchFamily="34" charset="0"/>
              </a:rPr>
              <a:t>versuchen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unseren</a:t>
            </a:r>
            <a:r>
              <a:rPr lang="en-GB" sz="1600" b="0" i="0" dirty="0">
                <a:solidFill>
                  <a:srgbClr val="5A6275"/>
                </a:solidFill>
                <a:effectLst/>
                <a:latin typeface="Calibri" panose="020F0502020204030204" pitchFamily="34" charset="0"/>
                <a:cs typeface="Calibri" panose="020F0502020204030204" pitchFamily="34" charset="0"/>
              </a:rPr>
              <a:t> Chatbot </a:t>
            </a:r>
            <a:r>
              <a:rPr lang="en-GB" sz="1600" b="0" i="0" dirty="0" err="1">
                <a:solidFill>
                  <a:srgbClr val="5A6275"/>
                </a:solidFill>
                <a:effectLst/>
                <a:latin typeface="Calibri" panose="020F0502020204030204" pitchFamily="34" charset="0"/>
                <a:cs typeface="Calibri" panose="020F0502020204030204" pitchFamily="34" charset="0"/>
              </a:rPr>
              <a:t>noch</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schlauer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zu</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machen</a:t>
            </a:r>
            <a:r>
              <a:rPr lang="en-GB" sz="1600" b="0" i="0" dirty="0">
                <a:solidFill>
                  <a:srgbClr val="5A6275"/>
                </a:solidFill>
                <a:effectLst/>
                <a:latin typeface="Calibri" panose="020F0502020204030204" pitchFamily="34" charset="0"/>
                <a:cs typeface="Calibri" panose="020F0502020204030204" pitchFamily="34" charset="0"/>
              </a:rPr>
              <a:t>!</a:t>
            </a:r>
          </a:p>
          <a:p>
            <a:pPr algn="l"/>
            <a:br>
              <a:rPr lang="en-GB" sz="1600" b="0" i="0" dirty="0">
                <a:solidFill>
                  <a:srgbClr val="5A6275"/>
                </a:solidFill>
                <a:effectLst/>
                <a:latin typeface="Calibri" panose="020F0502020204030204" pitchFamily="34" charset="0"/>
                <a:cs typeface="Calibri" panose="020F0502020204030204" pitchFamily="34" charset="0"/>
              </a:rPr>
            </a:br>
            <a:endParaRPr lang="en-GB" sz="1600" b="0" i="0" dirty="0">
              <a:solidFill>
                <a:srgbClr val="5A6275"/>
              </a:solidFill>
              <a:effectLst/>
              <a:latin typeface="Calibri" panose="020F0502020204030204" pitchFamily="34" charset="0"/>
              <a:cs typeface="Calibri" panose="020F0502020204030204" pitchFamily="34" charset="0"/>
            </a:endParaRPr>
          </a:p>
        </p:txBody>
      </p:sp>
      <p:pic>
        <p:nvPicPr>
          <p:cNvPr id="7" name="Graphic 6" descr="Magnifying glass with solid fill">
            <a:extLst>
              <a:ext uri="{FF2B5EF4-FFF2-40B4-BE49-F238E27FC236}">
                <a16:creationId xmlns:a16="http://schemas.microsoft.com/office/drawing/2014/main" id="{500870BF-56D5-94EF-339B-D5EFE76F0CD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074" y="813767"/>
            <a:ext cx="344117" cy="344117"/>
          </a:xfrm>
          <a:prstGeom prst="rect">
            <a:avLst/>
          </a:prstGeom>
        </p:spPr>
      </p:pic>
      <p:sp>
        <p:nvSpPr>
          <p:cNvPr id="14" name="Rounded Rectangle 13">
            <a:extLst>
              <a:ext uri="{FF2B5EF4-FFF2-40B4-BE49-F238E27FC236}">
                <a16:creationId xmlns:a16="http://schemas.microsoft.com/office/drawing/2014/main" id="{797E181E-D40E-5101-52AB-56B375962D3C}"/>
              </a:ext>
            </a:extLst>
          </p:cNvPr>
          <p:cNvSpPr/>
          <p:nvPr/>
        </p:nvSpPr>
        <p:spPr bwMode="auto">
          <a:xfrm>
            <a:off x="1459149" y="2137206"/>
            <a:ext cx="6225702" cy="2383770"/>
          </a:xfrm>
          <a:prstGeom prst="roundRect">
            <a:avLst/>
          </a:prstGeom>
          <a:solidFill>
            <a:srgbClr val="0066CC">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GB" sz="1600" dirty="0">
              <a:solidFill>
                <a:srgbClr val="5F5F5F"/>
              </a:solidFill>
              <a:latin typeface="Calibri" panose="020F0502020204030204" pitchFamily="34" charset="0"/>
              <a:cs typeface="Calibri" panose="020F0502020204030204" pitchFamily="34" charset="0"/>
            </a:endParaRPr>
          </a:p>
          <a:p>
            <a:endParaRPr lang="en-GB" sz="1600" dirty="0">
              <a:solidFill>
                <a:srgbClr val="5F5F5F"/>
              </a:solidFill>
              <a:latin typeface="Calibri" panose="020F0502020204030204" pitchFamily="34" charset="0"/>
              <a:cs typeface="Calibri" panose="020F0502020204030204" pitchFamily="34" charset="0"/>
            </a:endParaRPr>
          </a:p>
          <a:p>
            <a:pPr algn="ctr"/>
            <a:r>
              <a:rPr lang="en-GB" sz="1600" dirty="0">
                <a:solidFill>
                  <a:srgbClr val="5F5F5F"/>
                </a:solidFill>
                <a:latin typeface="Calibri" panose="020F0502020204030204" pitchFamily="34" charset="0"/>
                <a:cs typeface="Calibri" panose="020F0502020204030204" pitchFamily="34" charset="0"/>
              </a:rPr>
              <a:t>- Aufgabe 2:  </a:t>
            </a:r>
            <a:r>
              <a:rPr lang="en-GB" sz="1600" b="0" i="0" dirty="0" err="1">
                <a:solidFill>
                  <a:srgbClr val="5F5F5F"/>
                </a:solidFill>
                <a:effectLst/>
                <a:latin typeface="Calibri" panose="020F0502020204030204" pitchFamily="34" charset="0"/>
                <a:cs typeface="Calibri" panose="020F0502020204030204" pitchFamily="34" charset="0"/>
              </a:rPr>
              <a:t>Sprachverständnis</a:t>
            </a:r>
            <a:r>
              <a:rPr lang="en-GB" sz="1600" b="0" i="0" dirty="0">
                <a:solidFill>
                  <a:srgbClr val="5F5F5F"/>
                </a:solidFill>
                <a:effectLst/>
                <a:latin typeface="Calibri" panose="020F0502020204030204" pitchFamily="34" charset="0"/>
                <a:cs typeface="Calibri" panose="020F0502020204030204" pitchFamily="34" charset="0"/>
              </a:rPr>
              <a:t> </a:t>
            </a:r>
            <a:r>
              <a:rPr lang="en-GB" sz="1600" dirty="0">
                <a:solidFill>
                  <a:srgbClr val="5F5F5F"/>
                </a:solidFill>
                <a:latin typeface="Calibri" panose="020F0502020204030204" pitchFamily="34" charset="0"/>
                <a:cs typeface="Calibri" panose="020F0502020204030204" pitchFamily="34" charset="0"/>
              </a:rPr>
              <a:t>- </a:t>
            </a:r>
          </a:p>
          <a:p>
            <a:pPr marL="285750" indent="-285750" algn="ctr">
              <a:buFontTx/>
              <a:buChar char="-"/>
            </a:pPr>
            <a:endParaRPr lang="en-GB" sz="1600" b="0" i="0" dirty="0">
              <a:solidFill>
                <a:srgbClr val="5F5F5F"/>
              </a:solidFill>
              <a:effectLst/>
              <a:latin typeface="Calibri" panose="020F0502020204030204" pitchFamily="34" charset="0"/>
              <a:cs typeface="Calibri" panose="020F0502020204030204" pitchFamily="34" charset="0"/>
            </a:endParaRPr>
          </a:p>
          <a:p>
            <a:pPr algn="l"/>
            <a:r>
              <a:rPr lang="en-GB" sz="1600" b="0" i="0" dirty="0" err="1">
                <a:solidFill>
                  <a:srgbClr val="5F5F5F"/>
                </a:solidFill>
                <a:effectLst/>
                <a:latin typeface="Calibri" panose="020F0502020204030204" pitchFamily="34" charset="0"/>
                <a:cs typeface="Calibri" panose="020F0502020204030204" pitchFamily="34" charset="0"/>
              </a:rPr>
              <a:t>Welche</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Eingaben</a:t>
            </a:r>
            <a:r>
              <a:rPr lang="en-GB" sz="1600" b="0" i="0" dirty="0">
                <a:solidFill>
                  <a:srgbClr val="5F5F5F"/>
                </a:solidFill>
                <a:effectLst/>
                <a:latin typeface="Calibri" panose="020F0502020204030204" pitchFamily="34" charset="0"/>
                <a:cs typeface="Calibri" panose="020F0502020204030204" pitchFamily="34" charset="0"/>
              </a:rPr>
              <a:t> der </a:t>
            </a:r>
            <a:r>
              <a:rPr lang="en-GB" sz="1600" b="0" i="0" dirty="0" err="1">
                <a:solidFill>
                  <a:srgbClr val="5F5F5F"/>
                </a:solidFill>
                <a:effectLst/>
                <a:latin typeface="Calibri" panose="020F0502020204030204" pitchFamily="34" charset="0"/>
                <a:cs typeface="Calibri" panose="020F0502020204030204" pitchFamily="34" charset="0"/>
              </a:rPr>
              <a:t>Nutzenden</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sind</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ähnlich</a:t>
            </a:r>
            <a:r>
              <a:rPr lang="en-GB" sz="1600" b="0" i="0" dirty="0">
                <a:solidFill>
                  <a:srgbClr val="5F5F5F"/>
                </a:solidFill>
                <a:effectLst/>
                <a:latin typeface="Calibri" panose="020F0502020204030204" pitchFamily="34" charset="0"/>
                <a:cs typeface="Calibri" panose="020F0502020204030204" pitchFamily="34" charset="0"/>
              </a:rPr>
              <a:t>? </a:t>
            </a:r>
            <a:br>
              <a:rPr lang="en-GB" sz="1600" b="0" i="0" dirty="0">
                <a:solidFill>
                  <a:srgbClr val="5F5F5F"/>
                </a:solidFill>
                <a:effectLst/>
                <a:latin typeface="Calibri" panose="020F0502020204030204" pitchFamily="34" charset="0"/>
                <a:cs typeface="Calibri" panose="020F0502020204030204" pitchFamily="34" charset="0"/>
              </a:rPr>
            </a:br>
            <a:r>
              <a:rPr lang="en-GB" sz="1600" b="0" i="0" dirty="0" err="1">
                <a:solidFill>
                  <a:srgbClr val="5F5F5F"/>
                </a:solidFill>
                <a:effectLst/>
                <a:latin typeface="Calibri" panose="020F0502020204030204" pitchFamily="34" charset="0"/>
                <a:cs typeface="Calibri" panose="020F0502020204030204" pitchFamily="34" charset="0"/>
              </a:rPr>
              <a:t>Würde</a:t>
            </a:r>
            <a:r>
              <a:rPr lang="en-GB" sz="1600" b="0" i="0" dirty="0">
                <a:solidFill>
                  <a:srgbClr val="5F5F5F"/>
                </a:solidFill>
                <a:effectLst/>
                <a:latin typeface="Calibri" panose="020F0502020204030204" pitchFamily="34" charset="0"/>
                <a:cs typeface="Calibri" panose="020F0502020204030204" pitchFamily="34" charset="0"/>
              </a:rPr>
              <a:t> der Chatbot auf </a:t>
            </a:r>
            <a:r>
              <a:rPr lang="en-GB" sz="1600" b="0" i="0" dirty="0" err="1">
                <a:solidFill>
                  <a:srgbClr val="5F5F5F"/>
                </a:solidFill>
                <a:effectLst/>
                <a:latin typeface="Calibri" panose="020F0502020204030204" pitchFamily="34" charset="0"/>
                <a:cs typeface="Calibri" panose="020F0502020204030204" pitchFamily="34" charset="0"/>
              </a:rPr>
              <a:t>mehrere</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Eingaben</a:t>
            </a:r>
            <a:r>
              <a:rPr lang="en-GB" sz="1600" b="0" i="0" dirty="0">
                <a:solidFill>
                  <a:srgbClr val="5F5F5F"/>
                </a:solidFill>
                <a:effectLst/>
                <a:latin typeface="Calibri" panose="020F0502020204030204" pitchFamily="34" charset="0"/>
                <a:cs typeface="Calibri" panose="020F0502020204030204" pitchFamily="34" charset="0"/>
              </a:rPr>
              <a:t> die </a:t>
            </a:r>
            <a:r>
              <a:rPr lang="en-GB" sz="1600" b="0" i="0" dirty="0" err="1">
                <a:solidFill>
                  <a:srgbClr val="5F5F5F"/>
                </a:solidFill>
                <a:effectLst/>
                <a:latin typeface="Calibri" panose="020F0502020204030204" pitchFamily="34" charset="0"/>
                <a:cs typeface="Calibri" panose="020F0502020204030204" pitchFamily="34" charset="0"/>
              </a:rPr>
              <a:t>gleiche</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Antwort</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geben</a:t>
            </a:r>
            <a:r>
              <a:rPr lang="en-GB" sz="1600" b="0" i="0" dirty="0">
                <a:solidFill>
                  <a:srgbClr val="5F5F5F"/>
                </a:solidFill>
                <a:effectLst/>
                <a:latin typeface="Calibri" panose="020F0502020204030204" pitchFamily="34" charset="0"/>
                <a:cs typeface="Calibri" panose="020F0502020204030204" pitchFamily="34" charset="0"/>
              </a:rPr>
              <a:t>? </a:t>
            </a:r>
          </a:p>
          <a:p>
            <a:pPr algn="l"/>
            <a:endParaRPr lang="en-GB" sz="1600" dirty="0">
              <a:solidFill>
                <a:srgbClr val="5F5F5F"/>
              </a:solidFill>
              <a:latin typeface="Calibri" panose="020F0502020204030204" pitchFamily="34" charset="0"/>
              <a:cs typeface="Calibri" panose="020F0502020204030204" pitchFamily="34" charset="0"/>
            </a:endParaRPr>
          </a:p>
          <a:p>
            <a:pPr algn="l"/>
            <a:r>
              <a:rPr lang="en-GB" sz="1600" b="1" i="0" dirty="0" err="1">
                <a:solidFill>
                  <a:srgbClr val="5F5F5F"/>
                </a:solidFill>
                <a:effectLst/>
                <a:latin typeface="Calibri" panose="020F0502020204030204" pitchFamily="34" charset="0"/>
                <a:cs typeface="Calibri" panose="020F0502020204030204" pitchFamily="34" charset="0"/>
              </a:rPr>
              <a:t>Gruppiert</a:t>
            </a:r>
            <a:r>
              <a:rPr lang="en-GB" sz="1600" b="1"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Nutzendenanfragen</a:t>
            </a:r>
            <a:r>
              <a:rPr lang="en-GB" sz="1600" b="1" i="0" dirty="0">
                <a:solidFill>
                  <a:srgbClr val="5F5F5F"/>
                </a:solidFill>
                <a:effectLst/>
                <a:latin typeface="Calibri" panose="020F0502020204030204" pitchFamily="34" charset="0"/>
                <a:cs typeface="Calibri" panose="020F0502020204030204" pitchFamily="34" charset="0"/>
              </a:rPr>
              <a:t> und </a:t>
            </a:r>
            <a:r>
              <a:rPr lang="en-GB" sz="1600" b="1" i="0" dirty="0" err="1">
                <a:solidFill>
                  <a:srgbClr val="5F5F5F"/>
                </a:solidFill>
                <a:effectLst/>
                <a:latin typeface="Calibri" panose="020F0502020204030204" pitchFamily="34" charset="0"/>
                <a:cs typeface="Calibri" panose="020F0502020204030204" pitchFamily="34" charset="0"/>
              </a:rPr>
              <a:t>gebt</a:t>
            </a:r>
            <a:r>
              <a:rPr lang="en-GB" sz="1600" b="1"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ihnen</a:t>
            </a:r>
            <a:r>
              <a:rPr lang="en-GB" sz="1600" b="1"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einen</a:t>
            </a:r>
            <a:r>
              <a:rPr lang="en-GB" sz="1600" b="1"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Namen</a:t>
            </a:r>
            <a:r>
              <a:rPr lang="en-GB" sz="1600" b="1" i="0" dirty="0">
                <a:solidFill>
                  <a:srgbClr val="5F5F5F"/>
                </a:solidFill>
                <a:effectLst/>
                <a:latin typeface="Calibri" panose="020F0502020204030204" pitchFamily="34" charset="0"/>
                <a:cs typeface="Calibri" panose="020F0502020204030204" pitchFamily="34" charset="0"/>
              </a:rPr>
              <a:t>! </a:t>
            </a:r>
          </a:p>
          <a:p>
            <a:pPr algn="ctr"/>
            <a:endParaRPr lang="en-GB" sz="1600" b="0" dirty="0">
              <a:solidFill>
                <a:srgbClr val="5F5F5F"/>
              </a:solidFill>
              <a:effectLst/>
              <a:latin typeface="Calibri" panose="020F0502020204030204" pitchFamily="34" charset="0"/>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2" name="Rounded Rectangle 1">
            <a:extLst>
              <a:ext uri="{FF2B5EF4-FFF2-40B4-BE49-F238E27FC236}">
                <a16:creationId xmlns:a16="http://schemas.microsoft.com/office/drawing/2014/main" id="{2D5A39A2-3D4E-68D0-CBEB-12358C5448C3}"/>
              </a:ext>
            </a:extLst>
          </p:cNvPr>
          <p:cNvSpPr/>
          <p:nvPr/>
        </p:nvSpPr>
        <p:spPr bwMode="auto">
          <a:xfrm>
            <a:off x="364132" y="3985030"/>
            <a:ext cx="739301" cy="535946"/>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a:ln>
                  <a:noFill/>
                </a:ln>
                <a:solidFill>
                  <a:srgbClr val="5F5F5F"/>
                </a:solidFill>
                <a:effectLst/>
                <a:latin typeface="Calibri" panose="020F0502020204030204" pitchFamily="34" charset="0"/>
                <a:cs typeface="Calibri" panose="020F0502020204030204" pitchFamily="34" charset="0"/>
              </a:rPr>
              <a:t>1</a:t>
            </a: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14D6CF01-B767-619A-62A0-9DBAF795150B}"/>
              </a:ext>
            </a:extLst>
          </p:cNvPr>
          <p:cNvSpPr/>
          <p:nvPr/>
        </p:nvSpPr>
        <p:spPr bwMode="auto">
          <a:xfrm>
            <a:off x="8040567" y="3985030"/>
            <a:ext cx="739301"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600" dirty="0">
                <a:solidFill>
                  <a:srgbClr val="5F5F5F"/>
                </a:solidFill>
                <a:latin typeface="Calibri" panose="020F0502020204030204" pitchFamily="34" charset="0"/>
                <a:cs typeface="Calibri" panose="020F0502020204030204" pitchFamily="34" charset="0"/>
              </a:rPr>
              <a:t>3</a:t>
            </a: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465726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365584"/>
            <a:ext cx="8642350" cy="321469"/>
          </a:xfrm>
        </p:spPr>
        <p:txBody>
          <a:bodyPr/>
          <a:lstStyle/>
          <a:p>
            <a:r>
              <a:rPr lang="en-DE" sz="2400" dirty="0">
                <a:solidFill>
                  <a:srgbClr val="068D41"/>
                </a:solidFill>
                <a:latin typeface="Calibri" panose="020F0502020204030204" pitchFamily="34" charset="0"/>
                <a:cs typeface="Calibri" panose="020F0502020204030204" pitchFamily="34" charset="0"/>
              </a:rPr>
              <a:t>Runde 2: </a:t>
            </a:r>
            <a:r>
              <a:rPr lang="en-US" sz="2400" b="0" dirty="0">
                <a:solidFill>
                  <a:srgbClr val="068D41"/>
                </a:solidFill>
                <a:latin typeface="Calibri" panose="020F0502020204030204" pitchFamily="34" charset="0"/>
                <a:cs typeface="Calibri" panose="020F0502020204030204" pitchFamily="34" charset="0"/>
              </a:rPr>
              <a:t>Der </a:t>
            </a:r>
            <a:r>
              <a:rPr lang="en-US" sz="2400" b="0" dirty="0" err="1">
                <a:solidFill>
                  <a:srgbClr val="068D41"/>
                </a:solidFill>
                <a:latin typeface="Calibri" panose="020F0502020204030204" pitchFamily="34" charset="0"/>
                <a:cs typeface="Calibri" panose="020F0502020204030204" pitchFamily="34" charset="0"/>
              </a:rPr>
              <a:t>weiß</a:t>
            </a:r>
            <a:r>
              <a:rPr lang="en-US" sz="2400" b="0" dirty="0">
                <a:solidFill>
                  <a:srgbClr val="068D41"/>
                </a:solidFill>
                <a:latin typeface="Calibri" panose="020F0502020204030204" pitchFamily="34" charset="0"/>
                <a:cs typeface="Calibri" panose="020F0502020204030204" pitchFamily="34" charset="0"/>
              </a:rPr>
              <a:t> ja </a:t>
            </a:r>
            <a:r>
              <a:rPr lang="en-US" sz="2400" b="0" dirty="0" err="1">
                <a:solidFill>
                  <a:srgbClr val="068D41"/>
                </a:solidFill>
                <a:latin typeface="Calibri" panose="020F0502020204030204" pitchFamily="34" charset="0"/>
                <a:cs typeface="Calibri" panose="020F0502020204030204" pitchFamily="34" charset="0"/>
              </a:rPr>
              <a:t>alles</a:t>
            </a:r>
            <a:endParaRPr lang="en-DE" sz="2400" b="0" dirty="0">
              <a:solidFill>
                <a:srgbClr val="068D4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BE3E22D-4731-E60E-9FA6-242E9BD02126}"/>
              </a:ext>
            </a:extLst>
          </p:cNvPr>
          <p:cNvSpPr txBox="1"/>
          <p:nvPr/>
        </p:nvSpPr>
        <p:spPr>
          <a:xfrm>
            <a:off x="250824" y="813767"/>
            <a:ext cx="7842973" cy="1323439"/>
          </a:xfrm>
          <a:prstGeom prst="rect">
            <a:avLst/>
          </a:prstGeom>
          <a:noFill/>
        </p:spPr>
        <p:txBody>
          <a:bodyPr wrap="square" rtlCol="0">
            <a:spAutoFit/>
          </a:bodyPr>
          <a:lstStyle/>
          <a:p>
            <a:pPr algn="l"/>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Jetzt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schauen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wir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die </a:t>
            </a:r>
            <a:r>
              <a:rPr lang="en-GB" sz="1600" b="0" i="0" dirty="0" err="1">
                <a:solidFill>
                  <a:srgbClr val="5A6275"/>
                </a:solidFill>
                <a:effectLst/>
                <a:latin typeface="Calibri" panose="020F0502020204030204" pitchFamily="34" charset="0"/>
                <a:cs typeface="Calibri" panose="020F0502020204030204" pitchFamily="34" charset="0"/>
              </a:rPr>
              <a:t>Dialoge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aus</a:t>
            </a:r>
            <a:r>
              <a:rPr lang="en-GB" sz="1600" b="0" i="0" dirty="0">
                <a:solidFill>
                  <a:srgbClr val="5A6275"/>
                </a:solidFill>
                <a:effectLst/>
                <a:latin typeface="Calibri" panose="020F0502020204030204" pitchFamily="34" charset="0"/>
                <a:cs typeface="Calibri" panose="020F0502020204030204" pitchFamily="34" charset="0"/>
              </a:rPr>
              <a:t> der </a:t>
            </a:r>
            <a:r>
              <a:rPr lang="en-GB" sz="1600" b="0" i="0" dirty="0" err="1">
                <a:solidFill>
                  <a:srgbClr val="5A6275"/>
                </a:solidFill>
                <a:effectLst/>
                <a:latin typeface="Calibri" panose="020F0502020204030204" pitchFamily="34" charset="0"/>
                <a:cs typeface="Calibri" panose="020F0502020204030204" pitchFamily="34" charset="0"/>
              </a:rPr>
              <a:t>ersten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Runde</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ganz</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genau</a:t>
            </a:r>
            <a:r>
              <a:rPr lang="en-GB" sz="1600" b="0" i="0" dirty="0">
                <a:solidFill>
                  <a:srgbClr val="5A6275"/>
                </a:solidFill>
                <a:effectLst/>
                <a:latin typeface="Calibri" panose="020F0502020204030204" pitchFamily="34" charset="0"/>
                <a:cs typeface="Calibri" panose="020F0502020204030204" pitchFamily="34" charset="0"/>
              </a:rPr>
              <a:t> an.</a:t>
            </a:r>
          </a:p>
          <a:p>
            <a:pPr algn="l"/>
            <a:br>
              <a:rPr lang="en-GB" sz="1600" b="0" i="0" dirty="0">
                <a:solidFill>
                  <a:srgbClr val="5A6275"/>
                </a:solidFill>
                <a:effectLst/>
                <a:latin typeface="Calibri" panose="020F0502020204030204" pitchFamily="34" charset="0"/>
                <a:cs typeface="Calibri" panose="020F0502020204030204" pitchFamily="34" charset="0"/>
              </a:rPr>
            </a:br>
            <a:r>
              <a:rPr lang="en-GB" sz="1600" b="0" i="0" dirty="0" err="1">
                <a:solidFill>
                  <a:srgbClr val="5A6275"/>
                </a:solidFill>
                <a:effectLst/>
                <a:latin typeface="Calibri" panose="020F0502020204030204" pitchFamily="34" charset="0"/>
                <a:cs typeface="Calibri" panose="020F0502020204030204" pitchFamily="34" charset="0"/>
              </a:rPr>
              <a:t>Lasst</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a:t>
            </a:r>
            <a:r>
              <a:rPr lang="en-GB" sz="1600" b="0" i="0" dirty="0">
                <a:solidFill>
                  <a:srgbClr val="5A6275"/>
                </a:solidFill>
                <a:effectLst/>
                <a:latin typeface="Calibri" panose="020F0502020204030204" pitchFamily="34" charset="0"/>
                <a:cs typeface="Calibri" panose="020F0502020204030204" pitchFamily="34" charset="0"/>
              </a:rPr>
              <a:t> mal </a:t>
            </a:r>
            <a:r>
              <a:rPr lang="en-GB" sz="1600" b="0" i="0" dirty="0" err="1">
                <a:solidFill>
                  <a:srgbClr val="5A6275"/>
                </a:solidFill>
                <a:effectLst/>
                <a:latin typeface="Calibri" panose="020F0502020204030204" pitchFamily="34" charset="0"/>
                <a:cs typeface="Calibri" panose="020F0502020204030204" pitchFamily="34" charset="0"/>
              </a:rPr>
              <a:t>versuchen</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unseren</a:t>
            </a:r>
            <a:r>
              <a:rPr lang="en-GB" sz="1600" b="0" i="0" dirty="0">
                <a:solidFill>
                  <a:srgbClr val="5A6275"/>
                </a:solidFill>
                <a:effectLst/>
                <a:latin typeface="Calibri" panose="020F0502020204030204" pitchFamily="34" charset="0"/>
                <a:cs typeface="Calibri" panose="020F0502020204030204" pitchFamily="34" charset="0"/>
              </a:rPr>
              <a:t> Chatbot </a:t>
            </a:r>
            <a:r>
              <a:rPr lang="en-GB" sz="1600" b="0" i="0" dirty="0" err="1">
                <a:solidFill>
                  <a:srgbClr val="5A6275"/>
                </a:solidFill>
                <a:effectLst/>
                <a:latin typeface="Calibri" panose="020F0502020204030204" pitchFamily="34" charset="0"/>
                <a:cs typeface="Calibri" panose="020F0502020204030204" pitchFamily="34" charset="0"/>
              </a:rPr>
              <a:t>noch</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schlauer</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zu</a:t>
            </a:r>
            <a:r>
              <a:rPr lang="en-GB" sz="1600" b="0" i="0" dirty="0">
                <a:solidFill>
                  <a:srgbClr val="5A6275"/>
                </a:solidFill>
                <a:effectLst/>
                <a:latin typeface="Calibri" panose="020F0502020204030204" pitchFamily="34" charset="0"/>
                <a:cs typeface="Calibri" panose="020F0502020204030204" pitchFamily="34" charset="0"/>
              </a:rPr>
              <a:t> </a:t>
            </a:r>
            <a:r>
              <a:rPr lang="en-GB" sz="1600" b="0" i="0" dirty="0" err="1">
                <a:solidFill>
                  <a:srgbClr val="5A6275"/>
                </a:solidFill>
                <a:effectLst/>
                <a:latin typeface="Calibri" panose="020F0502020204030204" pitchFamily="34" charset="0"/>
                <a:cs typeface="Calibri" panose="020F0502020204030204" pitchFamily="34" charset="0"/>
              </a:rPr>
              <a:t>machen</a:t>
            </a:r>
            <a:r>
              <a:rPr lang="en-GB" sz="1600" b="0" i="0" dirty="0">
                <a:solidFill>
                  <a:srgbClr val="5A6275"/>
                </a:solidFill>
                <a:effectLst/>
                <a:latin typeface="Calibri" panose="020F0502020204030204" pitchFamily="34" charset="0"/>
                <a:cs typeface="Calibri" panose="020F0502020204030204" pitchFamily="34" charset="0"/>
              </a:rPr>
              <a:t>!</a:t>
            </a:r>
          </a:p>
          <a:p>
            <a:pPr algn="l"/>
            <a:br>
              <a:rPr lang="en-GB" sz="1600" b="0" i="0" dirty="0">
                <a:solidFill>
                  <a:srgbClr val="5A6275"/>
                </a:solidFill>
                <a:effectLst/>
                <a:latin typeface="Calibri" panose="020F0502020204030204" pitchFamily="34" charset="0"/>
                <a:cs typeface="Calibri" panose="020F0502020204030204" pitchFamily="34" charset="0"/>
              </a:rPr>
            </a:br>
            <a:endParaRPr lang="en-GB" sz="1600" b="0" i="0" dirty="0">
              <a:solidFill>
                <a:srgbClr val="5A6275"/>
              </a:solidFill>
              <a:effectLst/>
              <a:latin typeface="Calibri" panose="020F0502020204030204" pitchFamily="34" charset="0"/>
              <a:cs typeface="Calibri" panose="020F0502020204030204" pitchFamily="34" charset="0"/>
            </a:endParaRPr>
          </a:p>
        </p:txBody>
      </p:sp>
      <p:pic>
        <p:nvPicPr>
          <p:cNvPr id="7" name="Graphic 6" descr="Magnifying glass with solid fill">
            <a:extLst>
              <a:ext uri="{FF2B5EF4-FFF2-40B4-BE49-F238E27FC236}">
                <a16:creationId xmlns:a16="http://schemas.microsoft.com/office/drawing/2014/main" id="{500870BF-56D5-94EF-339B-D5EFE76F0CD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074" y="813767"/>
            <a:ext cx="344117" cy="344117"/>
          </a:xfrm>
          <a:prstGeom prst="rect">
            <a:avLst/>
          </a:prstGeom>
        </p:spPr>
      </p:pic>
      <p:sp>
        <p:nvSpPr>
          <p:cNvPr id="14" name="Rounded Rectangle 13">
            <a:extLst>
              <a:ext uri="{FF2B5EF4-FFF2-40B4-BE49-F238E27FC236}">
                <a16:creationId xmlns:a16="http://schemas.microsoft.com/office/drawing/2014/main" id="{797E181E-D40E-5101-52AB-56B375962D3C}"/>
              </a:ext>
            </a:extLst>
          </p:cNvPr>
          <p:cNvSpPr/>
          <p:nvPr/>
        </p:nvSpPr>
        <p:spPr bwMode="auto">
          <a:xfrm>
            <a:off x="2393005" y="2006981"/>
            <a:ext cx="6225702" cy="2513995"/>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GB" sz="1600" dirty="0">
              <a:solidFill>
                <a:srgbClr val="5F5F5F"/>
              </a:solidFill>
              <a:latin typeface="Calibri" panose="020F0502020204030204" pitchFamily="34" charset="0"/>
              <a:cs typeface="Calibri" panose="020F0502020204030204" pitchFamily="34" charset="0"/>
            </a:endParaRPr>
          </a:p>
          <a:p>
            <a:endParaRPr lang="en-GB" sz="1600" dirty="0">
              <a:solidFill>
                <a:srgbClr val="5F5F5F"/>
              </a:solidFill>
              <a:latin typeface="Calibri" panose="020F0502020204030204" pitchFamily="34" charset="0"/>
              <a:cs typeface="Calibri" panose="020F0502020204030204" pitchFamily="34" charset="0"/>
            </a:endParaRPr>
          </a:p>
          <a:p>
            <a:pPr algn="ctr"/>
            <a:r>
              <a:rPr lang="en-GB" sz="1600" dirty="0">
                <a:solidFill>
                  <a:srgbClr val="5F5F5F"/>
                </a:solidFill>
                <a:latin typeface="Calibri" panose="020F0502020204030204" pitchFamily="34" charset="0"/>
                <a:cs typeface="Calibri" panose="020F0502020204030204" pitchFamily="34" charset="0"/>
              </a:rPr>
              <a:t>- Aufgabe 3:  </a:t>
            </a:r>
            <a:r>
              <a:rPr lang="en-GB" sz="1600" b="0" i="0" dirty="0" err="1">
                <a:solidFill>
                  <a:srgbClr val="5F5F5F"/>
                </a:solidFill>
                <a:effectLst/>
                <a:latin typeface="Calibri" panose="020F0502020204030204" pitchFamily="34" charset="0"/>
                <a:cs typeface="Calibri" panose="020F0502020204030204" pitchFamily="34" charset="0"/>
              </a:rPr>
              <a:t>Mehr</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als</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Antworten</a:t>
            </a:r>
            <a:r>
              <a:rPr lang="en-GB" sz="1600" b="0" i="0" dirty="0">
                <a:solidFill>
                  <a:srgbClr val="5F5F5F"/>
                </a:solidFill>
                <a:effectLst/>
                <a:latin typeface="Calibri" panose="020F0502020204030204" pitchFamily="34" charset="0"/>
                <a:cs typeface="Calibri" panose="020F0502020204030204" pitchFamily="34" charset="0"/>
              </a:rPr>
              <a:t>... </a:t>
            </a:r>
            <a:r>
              <a:rPr lang="en-GB" sz="1600" dirty="0">
                <a:solidFill>
                  <a:srgbClr val="5F5F5F"/>
                </a:solidFill>
                <a:latin typeface="Calibri" panose="020F0502020204030204" pitchFamily="34" charset="0"/>
                <a:cs typeface="Calibri" panose="020F0502020204030204" pitchFamily="34" charset="0"/>
              </a:rPr>
              <a:t>- </a:t>
            </a:r>
          </a:p>
          <a:p>
            <a:pPr marL="285750" indent="-285750" algn="ctr">
              <a:buFontTx/>
              <a:buChar char="-"/>
            </a:pPr>
            <a:endParaRPr lang="en-GB" sz="1600" b="0" i="0" dirty="0">
              <a:solidFill>
                <a:srgbClr val="5F5F5F"/>
              </a:solidFill>
              <a:effectLst/>
              <a:latin typeface="Calibri" panose="020F0502020204030204" pitchFamily="34" charset="0"/>
              <a:cs typeface="Calibri" panose="020F0502020204030204" pitchFamily="34" charset="0"/>
            </a:endParaRPr>
          </a:p>
          <a:p>
            <a:pPr algn="l"/>
            <a:endParaRPr lang="en-GB" sz="1600" b="0" i="0" dirty="0">
              <a:solidFill>
                <a:srgbClr val="5F5F5F"/>
              </a:solidFill>
              <a:effectLst/>
              <a:latin typeface="Calibri" panose="020F0502020204030204" pitchFamily="34" charset="0"/>
              <a:cs typeface="Calibri" panose="020F0502020204030204" pitchFamily="34" charset="0"/>
            </a:endParaRPr>
          </a:p>
          <a:p>
            <a:pPr algn="l"/>
            <a:r>
              <a:rPr lang="en-GB" sz="1600" b="0" i="0" dirty="0" err="1">
                <a:solidFill>
                  <a:srgbClr val="5F5F5F"/>
                </a:solidFill>
                <a:effectLst/>
                <a:latin typeface="Calibri" panose="020F0502020204030204" pitchFamily="34" charset="0"/>
                <a:cs typeface="Calibri" panose="020F0502020204030204" pitchFamily="34" charset="0"/>
              </a:rPr>
              <a:t>Welche</a:t>
            </a:r>
            <a:r>
              <a:rPr lang="en-GB" sz="1600" b="0"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Aktionen</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soll</a:t>
            </a:r>
            <a:r>
              <a:rPr lang="en-GB" sz="1600" b="0" i="0" dirty="0">
                <a:solidFill>
                  <a:srgbClr val="5F5F5F"/>
                </a:solidFill>
                <a:effectLst/>
                <a:latin typeface="Calibri" panose="020F0502020204030204" pitchFamily="34" charset="0"/>
                <a:cs typeface="Calibri" panose="020F0502020204030204" pitchFamily="34" charset="0"/>
              </a:rPr>
              <a:t> der Chatbot </a:t>
            </a:r>
            <a:r>
              <a:rPr lang="en-GB" sz="1600" b="0" i="0" dirty="0" err="1">
                <a:solidFill>
                  <a:srgbClr val="5F5F5F"/>
                </a:solidFill>
                <a:effectLst/>
                <a:latin typeface="Calibri" panose="020F0502020204030204" pitchFamily="34" charset="0"/>
                <a:cs typeface="Calibri" panose="020F0502020204030204" pitchFamily="34" charset="0"/>
              </a:rPr>
              <a:t>als</a:t>
            </a:r>
            <a:r>
              <a:rPr lang="en-GB" sz="1600" b="0"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Reaktion</a:t>
            </a:r>
            <a:r>
              <a:rPr lang="en-GB" sz="1600" b="0" i="0" dirty="0">
                <a:solidFill>
                  <a:srgbClr val="5F5F5F"/>
                </a:solidFill>
                <a:effectLst/>
                <a:latin typeface="Calibri" panose="020F0502020204030204" pitchFamily="34" charset="0"/>
                <a:cs typeface="Calibri" panose="020F0502020204030204" pitchFamily="34" charset="0"/>
              </a:rPr>
              <a:t> auf die </a:t>
            </a:r>
            <a:r>
              <a:rPr lang="en-GB" sz="1600" b="0" i="0" dirty="0" err="1">
                <a:solidFill>
                  <a:srgbClr val="5F5F5F"/>
                </a:solidFill>
                <a:effectLst/>
                <a:latin typeface="Calibri" panose="020F0502020204030204" pitchFamily="34" charset="0"/>
                <a:cs typeface="Calibri" panose="020F0502020204030204" pitchFamily="34" charset="0"/>
              </a:rPr>
              <a:t>Anfrage</a:t>
            </a:r>
            <a:r>
              <a:rPr lang="en-GB" sz="1600" b="0" i="0" dirty="0">
                <a:solidFill>
                  <a:srgbClr val="5F5F5F"/>
                </a:solidFill>
                <a:effectLst/>
                <a:latin typeface="Calibri" panose="020F0502020204030204" pitchFamily="34" charset="0"/>
                <a:cs typeface="Calibri" panose="020F0502020204030204" pitchFamily="34" charset="0"/>
              </a:rPr>
              <a:t> der </a:t>
            </a:r>
          </a:p>
          <a:p>
            <a:pPr algn="l"/>
            <a:r>
              <a:rPr lang="en-GB" sz="1600" b="0" i="0" dirty="0" err="1">
                <a:solidFill>
                  <a:srgbClr val="5F5F5F"/>
                </a:solidFill>
                <a:effectLst/>
                <a:latin typeface="Calibri" panose="020F0502020204030204" pitchFamily="34" charset="0"/>
                <a:cs typeface="Calibri" panose="020F0502020204030204" pitchFamily="34" charset="0"/>
              </a:rPr>
              <a:t>Nutzenden</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machen</a:t>
            </a:r>
            <a:r>
              <a:rPr lang="en-GB" sz="1600" b="0" i="0" dirty="0">
                <a:solidFill>
                  <a:srgbClr val="5F5F5F"/>
                </a:solidFill>
                <a:effectLst/>
                <a:latin typeface="Calibri" panose="020F0502020204030204" pitchFamily="34" charset="0"/>
                <a:cs typeface="Calibri" panose="020F0502020204030204" pitchFamily="34" charset="0"/>
              </a:rPr>
              <a:t>? </a:t>
            </a:r>
          </a:p>
          <a:p>
            <a:pPr algn="l"/>
            <a:r>
              <a:rPr lang="en-GB" sz="1600" b="0" i="0" dirty="0" err="1">
                <a:solidFill>
                  <a:srgbClr val="5F5F5F"/>
                </a:solidFill>
                <a:effectLst/>
                <a:latin typeface="Calibri" panose="020F0502020204030204" pitchFamily="34" charset="0"/>
                <a:cs typeface="Calibri" panose="020F0502020204030204" pitchFamily="34" charset="0"/>
              </a:rPr>
              <a:t>Reicht</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eine</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vorbereitete</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Textantwort</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oder</a:t>
            </a:r>
            <a:r>
              <a:rPr lang="en-GB" sz="1600" b="0" i="0" dirty="0">
                <a:solidFill>
                  <a:srgbClr val="5F5F5F"/>
                </a:solidFill>
                <a:effectLst/>
                <a:latin typeface="Calibri" panose="020F0502020204030204" pitchFamily="34" charset="0"/>
                <a:cs typeface="Calibri" panose="020F0502020204030204" pitchFamily="34" charset="0"/>
              </a:rPr>
              <a:t> muss </a:t>
            </a:r>
            <a:r>
              <a:rPr lang="en-GB" sz="1600" b="0" i="0" dirty="0" err="1">
                <a:solidFill>
                  <a:srgbClr val="5F5F5F"/>
                </a:solidFill>
                <a:effectLst/>
                <a:latin typeface="Calibri" panose="020F0502020204030204" pitchFamily="34" charset="0"/>
                <a:cs typeface="Calibri" panose="020F0502020204030204" pitchFamily="34" charset="0"/>
              </a:rPr>
              <a:t>z.B.</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ein</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Rezept</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aus</a:t>
            </a:r>
            <a:r>
              <a:rPr lang="en-GB" sz="1600" b="0" i="0" dirty="0">
                <a:solidFill>
                  <a:srgbClr val="5F5F5F"/>
                </a:solidFill>
                <a:effectLst/>
                <a:latin typeface="Calibri" panose="020F0502020204030204" pitchFamily="34" charset="0"/>
                <a:cs typeface="Calibri" panose="020F0502020204030204" pitchFamily="34" charset="0"/>
              </a:rPr>
              <a:t> </a:t>
            </a:r>
          </a:p>
          <a:p>
            <a:pPr algn="l"/>
            <a:r>
              <a:rPr lang="en-GB" sz="1600" b="0" i="0" dirty="0" err="1">
                <a:solidFill>
                  <a:srgbClr val="5F5F5F"/>
                </a:solidFill>
                <a:effectLst/>
                <a:latin typeface="Calibri" panose="020F0502020204030204" pitchFamily="34" charset="0"/>
                <a:cs typeface="Calibri" panose="020F0502020204030204" pitchFamily="34" charset="0"/>
              </a:rPr>
              <a:t>dem</a:t>
            </a:r>
            <a:r>
              <a:rPr lang="en-GB" sz="1600" b="0" i="0" dirty="0">
                <a:solidFill>
                  <a:srgbClr val="5F5F5F"/>
                </a:solidFill>
                <a:effectLst/>
                <a:latin typeface="Calibri" panose="020F0502020204030204" pitchFamily="34" charset="0"/>
                <a:cs typeface="Calibri" panose="020F0502020204030204" pitchFamily="34" charset="0"/>
              </a:rPr>
              <a:t> Internet </a:t>
            </a:r>
            <a:r>
              <a:rPr lang="en-GB" sz="1600" b="0" i="0" dirty="0" err="1">
                <a:solidFill>
                  <a:srgbClr val="5F5F5F"/>
                </a:solidFill>
                <a:effectLst/>
                <a:latin typeface="Calibri" panose="020F0502020204030204" pitchFamily="34" charset="0"/>
                <a:cs typeface="Calibri" panose="020F0502020204030204" pitchFamily="34" charset="0"/>
              </a:rPr>
              <a:t>gesucht</a:t>
            </a:r>
            <a:r>
              <a:rPr lang="en-GB" sz="1600" b="0" i="0" dirty="0">
                <a:solidFill>
                  <a:srgbClr val="5F5F5F"/>
                </a:solidFill>
                <a:effectLst/>
                <a:latin typeface="Calibri" panose="020F0502020204030204" pitchFamily="34" charset="0"/>
                <a:cs typeface="Calibri" panose="020F0502020204030204" pitchFamily="34" charset="0"/>
              </a:rPr>
              <a:t> </a:t>
            </a:r>
            <a:r>
              <a:rPr lang="en-GB" sz="1600" b="0" i="0" dirty="0" err="1">
                <a:solidFill>
                  <a:srgbClr val="5F5F5F"/>
                </a:solidFill>
                <a:effectLst/>
                <a:latin typeface="Calibri" panose="020F0502020204030204" pitchFamily="34" charset="0"/>
                <a:cs typeface="Calibri" panose="020F0502020204030204" pitchFamily="34" charset="0"/>
              </a:rPr>
              <a:t>werden</a:t>
            </a:r>
            <a:r>
              <a:rPr lang="en-GB" sz="1600" b="0" i="0" dirty="0">
                <a:solidFill>
                  <a:srgbClr val="5F5F5F"/>
                </a:solidFill>
                <a:effectLst/>
                <a:latin typeface="Calibri" panose="020F0502020204030204" pitchFamily="34" charset="0"/>
                <a:cs typeface="Calibri" panose="020F0502020204030204" pitchFamily="34" charset="0"/>
              </a:rPr>
              <a:t>?</a:t>
            </a:r>
            <a:br>
              <a:rPr lang="en-GB" sz="1600" b="0" i="0" dirty="0">
                <a:solidFill>
                  <a:srgbClr val="5F5F5F"/>
                </a:solidFill>
                <a:effectLst/>
                <a:latin typeface="Calibri" panose="020F0502020204030204" pitchFamily="34" charset="0"/>
                <a:cs typeface="Calibri" panose="020F0502020204030204" pitchFamily="34" charset="0"/>
              </a:rPr>
            </a:br>
            <a:endParaRPr lang="en-GB" sz="1600" b="0" i="0" dirty="0">
              <a:solidFill>
                <a:srgbClr val="5F5F5F"/>
              </a:solidFill>
              <a:effectLst/>
              <a:latin typeface="Calibri" panose="020F0502020204030204" pitchFamily="34" charset="0"/>
              <a:cs typeface="Calibri" panose="020F0502020204030204" pitchFamily="34" charset="0"/>
            </a:endParaRPr>
          </a:p>
          <a:p>
            <a:pPr algn="l"/>
            <a:r>
              <a:rPr lang="en-GB" sz="1600" b="1" i="0" dirty="0" err="1">
                <a:solidFill>
                  <a:srgbClr val="5F5F5F"/>
                </a:solidFill>
                <a:effectLst/>
                <a:latin typeface="Calibri" panose="020F0502020204030204" pitchFamily="34" charset="0"/>
                <a:cs typeface="Calibri" panose="020F0502020204030204" pitchFamily="34" charset="0"/>
              </a:rPr>
              <a:t>Ergänzt</a:t>
            </a:r>
            <a:r>
              <a:rPr lang="en-GB" sz="1600" b="1" i="0" dirty="0">
                <a:solidFill>
                  <a:srgbClr val="5F5F5F"/>
                </a:solidFill>
                <a:effectLst/>
                <a:latin typeface="Calibri" panose="020F0502020204030204" pitchFamily="34" charset="0"/>
                <a:cs typeface="Calibri" panose="020F0502020204030204" pitchFamily="34" charset="0"/>
              </a:rPr>
              <a:t> die </a:t>
            </a:r>
            <a:r>
              <a:rPr lang="en-GB" sz="1600" b="1" i="0" dirty="0" err="1">
                <a:solidFill>
                  <a:srgbClr val="5F5F5F"/>
                </a:solidFill>
                <a:effectLst/>
                <a:latin typeface="Calibri" panose="020F0502020204030204" pitchFamily="34" charset="0"/>
                <a:cs typeface="Calibri" panose="020F0502020204030204" pitchFamily="34" charset="0"/>
              </a:rPr>
              <a:t>Aktionen</a:t>
            </a:r>
            <a:r>
              <a:rPr lang="en-GB" sz="1600" b="1" i="0" dirty="0">
                <a:solidFill>
                  <a:srgbClr val="5F5F5F"/>
                </a:solidFill>
                <a:effectLst/>
                <a:latin typeface="Calibri" panose="020F0502020204030204" pitchFamily="34" charset="0"/>
                <a:cs typeface="Calibri" panose="020F0502020204030204" pitchFamily="34" charset="0"/>
              </a:rPr>
              <a:t> </a:t>
            </a:r>
            <a:r>
              <a:rPr lang="en-GB" sz="1600" b="1" i="0" dirty="0" err="1">
                <a:solidFill>
                  <a:srgbClr val="5F5F5F"/>
                </a:solidFill>
                <a:effectLst/>
                <a:latin typeface="Calibri" panose="020F0502020204030204" pitchFamily="34" charset="0"/>
                <a:cs typeface="Calibri" panose="020F0502020204030204" pitchFamily="34" charset="0"/>
              </a:rPr>
              <a:t>zu</a:t>
            </a:r>
            <a:r>
              <a:rPr lang="en-GB" sz="1600" b="1" i="0" dirty="0">
                <a:solidFill>
                  <a:srgbClr val="5F5F5F"/>
                </a:solidFill>
                <a:effectLst/>
                <a:latin typeface="Calibri" panose="020F0502020204030204" pitchFamily="34" charset="0"/>
                <a:cs typeface="Calibri" panose="020F0502020204030204" pitchFamily="34" charset="0"/>
              </a:rPr>
              <a:t> den </a:t>
            </a:r>
            <a:r>
              <a:rPr lang="en-GB" sz="1600" b="1" i="0" dirty="0" err="1">
                <a:solidFill>
                  <a:srgbClr val="5F5F5F"/>
                </a:solidFill>
                <a:effectLst/>
                <a:latin typeface="Calibri" panose="020F0502020204030204" pitchFamily="34" charset="0"/>
                <a:cs typeface="Calibri" panose="020F0502020204030204" pitchFamily="34" charset="0"/>
              </a:rPr>
              <a:t>Beispielantworten</a:t>
            </a:r>
            <a:r>
              <a:rPr lang="en-GB" sz="1600" b="1" dirty="0">
                <a:solidFill>
                  <a:srgbClr val="5F5F5F"/>
                </a:solidFill>
                <a:latin typeface="Calibri" panose="020F0502020204030204" pitchFamily="34" charset="0"/>
                <a:cs typeface="Calibri" panose="020F0502020204030204" pitchFamily="34" charset="0"/>
              </a:rPr>
              <a:t>!</a:t>
            </a:r>
            <a:r>
              <a:rPr lang="en-GB" sz="1600" b="1" i="0" dirty="0">
                <a:solidFill>
                  <a:srgbClr val="5F5F5F"/>
                </a:solidFill>
                <a:effectLst/>
                <a:latin typeface="Calibri" panose="020F0502020204030204" pitchFamily="34" charset="0"/>
                <a:cs typeface="Calibri" panose="020F0502020204030204" pitchFamily="34" charset="0"/>
              </a:rPr>
              <a:t> </a:t>
            </a:r>
          </a:p>
          <a:p>
            <a:pPr algn="ctr"/>
            <a:endParaRPr lang="en-GB" sz="1600" b="0" dirty="0">
              <a:solidFill>
                <a:srgbClr val="5F5F5F"/>
              </a:solidFill>
              <a:effectLst/>
              <a:latin typeface="Calibri" panose="020F0502020204030204" pitchFamily="34" charset="0"/>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sp>
        <p:nvSpPr>
          <p:cNvPr id="2" name="Rounded Rectangle 1">
            <a:extLst>
              <a:ext uri="{FF2B5EF4-FFF2-40B4-BE49-F238E27FC236}">
                <a16:creationId xmlns:a16="http://schemas.microsoft.com/office/drawing/2014/main" id="{3DBC5A9C-FD6F-05F0-8EB9-AEDFB062BB3B}"/>
              </a:ext>
            </a:extLst>
          </p:cNvPr>
          <p:cNvSpPr/>
          <p:nvPr/>
        </p:nvSpPr>
        <p:spPr bwMode="auto">
          <a:xfrm>
            <a:off x="364132" y="3985030"/>
            <a:ext cx="739301" cy="535946"/>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1</a:t>
            </a:r>
          </a:p>
        </p:txBody>
      </p:sp>
      <p:sp>
        <p:nvSpPr>
          <p:cNvPr id="3" name="Rounded Rectangle 2">
            <a:extLst>
              <a:ext uri="{FF2B5EF4-FFF2-40B4-BE49-F238E27FC236}">
                <a16:creationId xmlns:a16="http://schemas.microsoft.com/office/drawing/2014/main" id="{66E5F028-4086-6D3C-CEBF-6BD461388B15}"/>
              </a:ext>
            </a:extLst>
          </p:cNvPr>
          <p:cNvSpPr/>
          <p:nvPr/>
        </p:nvSpPr>
        <p:spPr bwMode="auto">
          <a:xfrm>
            <a:off x="1378568" y="3985030"/>
            <a:ext cx="739302" cy="535946"/>
          </a:xfrm>
          <a:prstGeom prst="roundRect">
            <a:avLst/>
          </a:prstGeom>
          <a:solidFill>
            <a:srgbClr val="0066CC">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229892126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C2CEBF-E4B3-53FA-D938-2B37982E1090}"/>
              </a:ext>
            </a:extLst>
          </p:cNvPr>
          <p:cNvGrpSpPr/>
          <p:nvPr/>
        </p:nvGrpSpPr>
        <p:grpSpPr>
          <a:xfrm>
            <a:off x="207798" y="1588973"/>
            <a:ext cx="2114850" cy="2525755"/>
            <a:chOff x="408764" y="1588973"/>
            <a:chExt cx="2114850" cy="2525755"/>
          </a:xfrm>
        </p:grpSpPr>
        <p:pic>
          <p:nvPicPr>
            <p:cNvPr id="10" name="Picture 9">
              <a:extLst>
                <a:ext uri="{FF2B5EF4-FFF2-40B4-BE49-F238E27FC236}">
                  <a16:creationId xmlns:a16="http://schemas.microsoft.com/office/drawing/2014/main" id="{158F08D0-3CA4-F07D-4790-B4C25357F765}"/>
                </a:ext>
              </a:extLst>
            </p:cNvPr>
            <p:cNvPicPr>
              <a:picLocks noChangeAspect="1"/>
            </p:cNvPicPr>
            <p:nvPr/>
          </p:nvPicPr>
          <p:blipFill rotWithShape="1">
            <a:blip r:embed="rId2"/>
            <a:srcRect t="-1" b="38048"/>
            <a:stretch/>
          </p:blipFill>
          <p:spPr>
            <a:xfrm>
              <a:off x="408764" y="1588973"/>
              <a:ext cx="2114850" cy="2525755"/>
            </a:xfrm>
            <a:prstGeom prst="rect">
              <a:avLst/>
            </a:prstGeom>
          </p:spPr>
        </p:pic>
        <p:pic>
          <p:nvPicPr>
            <p:cNvPr id="12" name="Picture 11">
              <a:extLst>
                <a:ext uri="{FF2B5EF4-FFF2-40B4-BE49-F238E27FC236}">
                  <a16:creationId xmlns:a16="http://schemas.microsoft.com/office/drawing/2014/main" id="{CA0FA8C9-96AB-A69D-E22D-69DB3DB68F24}"/>
                </a:ext>
              </a:extLst>
            </p:cNvPr>
            <p:cNvPicPr>
              <a:picLocks noChangeAspect="1"/>
            </p:cNvPicPr>
            <p:nvPr/>
          </p:nvPicPr>
          <p:blipFill rotWithShape="1">
            <a:blip r:embed="rId3">
              <a:extLst>
                <a:ext uri="{28A0092B-C50C-407E-A947-70E740481C1C}">
                  <a14:useLocalDpi xmlns:a14="http://schemas.microsoft.com/office/drawing/2010/main" val="0"/>
                </a:ext>
              </a:extLst>
            </a:blip>
            <a:srcRect t="4040"/>
            <a:stretch/>
          </p:blipFill>
          <p:spPr>
            <a:xfrm>
              <a:off x="408764" y="3019290"/>
              <a:ext cx="2112471" cy="1095438"/>
            </a:xfrm>
            <a:prstGeom prst="rect">
              <a:avLst/>
            </a:prstGeom>
          </p:spPr>
        </p:pic>
      </p:grpSp>
      <p:sp>
        <p:nvSpPr>
          <p:cNvPr id="2" name="Title 1">
            <a:extLst>
              <a:ext uri="{FF2B5EF4-FFF2-40B4-BE49-F238E27FC236}">
                <a16:creationId xmlns:a16="http://schemas.microsoft.com/office/drawing/2014/main" id="{443617F3-C913-71C4-8E7E-85AE1A1300C3}"/>
              </a:ext>
            </a:extLst>
          </p:cNvPr>
          <p:cNvSpPr>
            <a:spLocks noGrp="1"/>
          </p:cNvSpPr>
          <p:nvPr>
            <p:ph type="title"/>
          </p:nvPr>
        </p:nvSpPr>
        <p:spPr>
          <a:xfrm>
            <a:off x="250825" y="372743"/>
            <a:ext cx="8642350" cy="321469"/>
          </a:xfrm>
        </p:spPr>
        <p:txBody>
          <a:bodyPr/>
          <a:lstStyle/>
          <a:p>
            <a:r>
              <a:rPr lang="en-US" sz="2400" b="0" dirty="0">
                <a:solidFill>
                  <a:srgbClr val="E2007B"/>
                </a:solidFill>
                <a:latin typeface="Calibri" panose="020F0502020204030204" pitchFamily="34" charset="0"/>
                <a:cs typeface="Calibri" panose="020F0502020204030204" pitchFamily="34" charset="0"/>
              </a:rPr>
              <a:t>Was </a:t>
            </a:r>
            <a:r>
              <a:rPr lang="en-US" sz="2400" b="0" dirty="0" err="1">
                <a:solidFill>
                  <a:srgbClr val="E2007B"/>
                </a:solidFill>
                <a:latin typeface="Calibri" panose="020F0502020204030204" pitchFamily="34" charset="0"/>
                <a:cs typeface="Calibri" panose="020F0502020204030204" pitchFamily="34" charset="0"/>
              </a:rPr>
              <a:t>haben</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wir</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gerade</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gemacht</a:t>
            </a:r>
            <a:r>
              <a:rPr lang="en-US" sz="2400" b="0" dirty="0">
                <a:solidFill>
                  <a:srgbClr val="E2007B"/>
                </a:solidFill>
                <a:latin typeface="Calibri" panose="020F0502020204030204" pitchFamily="34" charset="0"/>
                <a:cs typeface="Calibri" panose="020F0502020204030204" pitchFamily="34" charset="0"/>
              </a:rPr>
              <a:t>?</a:t>
            </a:r>
            <a:endParaRPr lang="en-DE" sz="2400" b="0" dirty="0">
              <a:solidFill>
                <a:srgbClr val="E2007B"/>
              </a:solidFill>
              <a:latin typeface="Calibri" panose="020F0502020204030204" pitchFamily="34" charset="0"/>
              <a:cs typeface="Calibri" panose="020F0502020204030204" pitchFamily="34" charset="0"/>
            </a:endParaRPr>
          </a:p>
        </p:txBody>
      </p:sp>
      <p:sp>
        <p:nvSpPr>
          <p:cNvPr id="4" name="Rounded Rectangle 3">
            <a:extLst>
              <a:ext uri="{FF2B5EF4-FFF2-40B4-BE49-F238E27FC236}">
                <a16:creationId xmlns:a16="http://schemas.microsoft.com/office/drawing/2014/main" id="{AABE4E53-5F08-7579-0A81-B258E8BCACEB}"/>
              </a:ext>
            </a:extLst>
          </p:cNvPr>
          <p:cNvSpPr/>
          <p:nvPr/>
        </p:nvSpPr>
        <p:spPr bwMode="auto">
          <a:xfrm>
            <a:off x="2633480" y="1077686"/>
            <a:ext cx="2232435" cy="1465100"/>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DE" sz="1200" b="1"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Spracherkennung</a:t>
            </a:r>
          </a:p>
          <a:p>
            <a:pPr marL="0" marR="0" indent="0" defTabSz="914400" rtl="0" eaLnBrk="0" fontAlgn="base" latinLnBrk="0" hangingPunct="0">
              <a:lnSpc>
                <a:spcPct val="100000"/>
              </a:lnSpc>
              <a:spcBef>
                <a:spcPct val="0"/>
              </a:spcBef>
              <a:spcAft>
                <a:spcPct val="0"/>
              </a:spcAft>
              <a:buClrTx/>
              <a:buSzTx/>
              <a:buFontTx/>
              <a:buNone/>
              <a:tabLst/>
            </a:pPr>
            <a:endParaRPr lang="en-DE" sz="1200" dirty="0">
              <a:solidFill>
                <a:schemeClr val="bg2">
                  <a:lumMod val="50000"/>
                </a:schemeClr>
              </a:solidFill>
              <a:latin typeface="Calibri" panose="020F0502020204030204" pitchFamily="34" charset="0"/>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überlegt, was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N</a:t>
            </a:r>
            <a:r>
              <a:rPr kumimoji="0" lang="en-GB"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a:t>
            </a: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tzende interessiert auf Basis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unseres Vorwissens.</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den Kontext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überlegt.</a:t>
            </a:r>
          </a:p>
        </p:txBody>
      </p:sp>
      <p:sp>
        <p:nvSpPr>
          <p:cNvPr id="5" name="Rounded Rectangle 4">
            <a:extLst>
              <a:ext uri="{FF2B5EF4-FFF2-40B4-BE49-F238E27FC236}">
                <a16:creationId xmlns:a16="http://schemas.microsoft.com/office/drawing/2014/main" id="{AA319381-C698-9C42-5387-E1BB6E015EB2}"/>
              </a:ext>
            </a:extLst>
          </p:cNvPr>
          <p:cNvSpPr/>
          <p:nvPr/>
        </p:nvSpPr>
        <p:spPr bwMode="auto">
          <a:xfrm>
            <a:off x="2633480" y="3349909"/>
            <a:ext cx="2232435" cy="1420848"/>
          </a:xfrm>
          <a:prstGeom prst="roundRect">
            <a:avLst/>
          </a:prstGeom>
          <a:solidFill>
            <a:srgbClr val="C00000">
              <a:alpha val="19608"/>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i="0" dirty="0" err="1">
                <a:solidFill>
                  <a:srgbClr val="5A6275"/>
                </a:solidFill>
                <a:effectLst/>
                <a:latin typeface="Calibri" panose="020F0502020204030204" pitchFamily="34" charset="0"/>
                <a:cs typeface="Calibri" panose="020F0502020204030204" pitchFamily="34" charset="0"/>
              </a:rPr>
              <a:t>Antwortformulierung</a:t>
            </a:r>
            <a:br>
              <a:rPr lang="en-GB" sz="1200" b="0" i="0" dirty="0">
                <a:solidFill>
                  <a:srgbClr val="5A6275"/>
                </a:solidFill>
                <a:effectLst/>
                <a:latin typeface="Calibri" panose="020F0502020204030204" pitchFamily="34" charset="0"/>
                <a:cs typeface="Calibri" panose="020F0502020204030204" pitchFamily="34" charset="0"/>
              </a:rPr>
            </a:br>
            <a:br>
              <a:rPr lang="en-GB" sz="12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Wir</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haben</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Antworten</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ausgedacht</a:t>
            </a:r>
            <a:r>
              <a:rPr lang="en-GB" sz="1100" b="0" i="0" dirty="0">
                <a:solidFill>
                  <a:srgbClr val="5A6275"/>
                </a:solidFill>
                <a:effectLst/>
                <a:latin typeface="Calibri" panose="020F0502020204030204" pitchFamily="34" charset="0"/>
                <a:cs typeface="Calibri" panose="020F0502020204030204" pitchFamily="34" charset="0"/>
              </a:rPr>
              <a:t> und </a:t>
            </a:r>
            <a:r>
              <a:rPr lang="en-GB" sz="1100" b="0" i="0" dirty="0" err="1">
                <a:solidFill>
                  <a:srgbClr val="5A6275"/>
                </a:solidFill>
                <a:effectLst/>
                <a:latin typeface="Calibri" panose="020F0502020204030204" pitchFamily="34" charset="0"/>
                <a:cs typeface="Calibri" panose="020F0502020204030204" pitchFamily="34" charset="0"/>
              </a:rPr>
              <a:t>dabei</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unser</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Vorwissen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verwendet</a:t>
            </a:r>
            <a:r>
              <a:rPr lang="en-GB" sz="1100" dirty="0">
                <a:solidFill>
                  <a:srgbClr val="5A6275"/>
                </a:solidFill>
                <a:latin typeface="Calibri" panose="020F0502020204030204" pitchFamily="34" charset="0"/>
                <a:cs typeface="Calibri" panose="020F0502020204030204" pitchFamily="34" charset="0"/>
              </a:rPr>
              <a:t>.</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Wir</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haben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weitere</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Informationen</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betrachtet</a:t>
            </a:r>
            <a:r>
              <a:rPr lang="en-GB" sz="1100" dirty="0">
                <a:solidFill>
                  <a:srgbClr val="5A6275"/>
                </a:solidFill>
                <a:latin typeface="Calibri" panose="020F0502020204030204" pitchFamily="34" charset="0"/>
                <a:cs typeface="Calibri" panose="020F0502020204030204" pitchFamily="34" charset="0"/>
              </a:rPr>
              <a:t>.</a:t>
            </a:r>
            <a:endParaRPr lang="en-GB" sz="1100" b="0" i="0" dirty="0">
              <a:solidFill>
                <a:srgbClr val="5A6275"/>
              </a:solidFill>
              <a:effectLst/>
              <a:latin typeface="Calibri" panose="020F0502020204030204" pitchFamily="34" charset="0"/>
              <a:cs typeface="Calibri" panose="020F0502020204030204" pitchFamily="34" charset="0"/>
            </a:endParaRPr>
          </a:p>
        </p:txBody>
      </p:sp>
      <p:cxnSp>
        <p:nvCxnSpPr>
          <p:cNvPr id="19" name="Straight Arrow Connector 18">
            <a:extLst>
              <a:ext uri="{FF2B5EF4-FFF2-40B4-BE49-F238E27FC236}">
                <a16:creationId xmlns:a16="http://schemas.microsoft.com/office/drawing/2014/main" id="{EE4A0E45-2283-0703-4479-6B10E84AA977}"/>
              </a:ext>
            </a:extLst>
          </p:cNvPr>
          <p:cNvCxnSpPr>
            <a:cxnSpLocks/>
            <a:stCxn id="5" idx="1"/>
          </p:cNvCxnSpPr>
          <p:nvPr/>
        </p:nvCxnSpPr>
        <p:spPr bwMode="auto">
          <a:xfrm flipH="1" flipV="1">
            <a:off x="1853293" y="3616779"/>
            <a:ext cx="780187" cy="443554"/>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6E1853FC-6824-034C-A29C-DA01799C1BA0}"/>
              </a:ext>
            </a:extLst>
          </p:cNvPr>
          <p:cNvCxnSpPr>
            <a:cxnSpLocks/>
            <a:stCxn id="5" idx="1"/>
          </p:cNvCxnSpPr>
          <p:nvPr/>
        </p:nvCxnSpPr>
        <p:spPr bwMode="auto">
          <a:xfrm flipH="1" flipV="1">
            <a:off x="1861457" y="2542786"/>
            <a:ext cx="772023" cy="151754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57302540-ABC5-D39F-F092-A9C1AF12FFAA}"/>
              </a:ext>
            </a:extLst>
          </p:cNvPr>
          <p:cNvCxnSpPr>
            <a:cxnSpLocks/>
            <a:stCxn id="4" idx="1"/>
          </p:cNvCxnSpPr>
          <p:nvPr/>
        </p:nvCxnSpPr>
        <p:spPr bwMode="auto">
          <a:xfrm flipH="1">
            <a:off x="1943100" y="1810236"/>
            <a:ext cx="690380" cy="1112578"/>
          </a:xfrm>
          <a:prstGeom prst="straightConnector1">
            <a:avLst/>
          </a:prstGeom>
          <a:ln>
            <a:solidFill>
              <a:srgbClr val="068D41"/>
            </a:solidFill>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1" name="Elbow Connector 10">
            <a:extLst>
              <a:ext uri="{FF2B5EF4-FFF2-40B4-BE49-F238E27FC236}">
                <a16:creationId xmlns:a16="http://schemas.microsoft.com/office/drawing/2014/main" id="{8562CC7B-1E42-6DB8-6270-DA7C3BF7F83D}"/>
              </a:ext>
            </a:extLst>
          </p:cNvPr>
          <p:cNvCxnSpPr>
            <a:cxnSpLocks/>
            <a:stCxn id="4" idx="3"/>
            <a:endCxn id="9" idx="0"/>
          </p:cNvCxnSpPr>
          <p:nvPr/>
        </p:nvCxnSpPr>
        <p:spPr bwMode="auto">
          <a:xfrm>
            <a:off x="4865915" y="1810236"/>
            <a:ext cx="1645753" cy="260333"/>
          </a:xfrm>
          <a:prstGeom prst="bentConnector2">
            <a:avLst/>
          </a:prstGeom>
          <a:solidFill>
            <a:schemeClr val="accent1"/>
          </a:solidFill>
          <a:ln w="9525" cap="flat" cmpd="sng" algn="ctr">
            <a:solidFill>
              <a:srgbClr val="068D41"/>
            </a:solidFill>
            <a:prstDash val="solid"/>
            <a:round/>
            <a:headEnd type="none" w="med" len="med"/>
            <a:tailEnd type="triangle"/>
          </a:ln>
          <a:effectLst/>
        </p:spPr>
      </p:cxnSp>
      <p:cxnSp>
        <p:nvCxnSpPr>
          <p:cNvPr id="13" name="Elbow Connector 12">
            <a:extLst>
              <a:ext uri="{FF2B5EF4-FFF2-40B4-BE49-F238E27FC236}">
                <a16:creationId xmlns:a16="http://schemas.microsoft.com/office/drawing/2014/main" id="{CF527023-31B6-E710-DC7D-9D09C7C6114A}"/>
              </a:ext>
            </a:extLst>
          </p:cNvPr>
          <p:cNvCxnSpPr>
            <a:cxnSpLocks/>
            <a:stCxn id="9" idx="2"/>
            <a:endCxn id="5" idx="3"/>
          </p:cNvCxnSpPr>
          <p:nvPr/>
        </p:nvCxnSpPr>
        <p:spPr bwMode="auto">
          <a:xfrm rot="5400000">
            <a:off x="5564986" y="3113651"/>
            <a:ext cx="247612" cy="1645753"/>
          </a:xfrm>
          <a:prstGeom prst="bentConnector2">
            <a:avLst/>
          </a:prstGeom>
          <a:solidFill>
            <a:schemeClr val="accent1"/>
          </a:solidFill>
          <a:ln w="9525" cap="flat" cmpd="sng" algn="ctr">
            <a:solidFill>
              <a:srgbClr val="FFB045"/>
            </a:solidFill>
            <a:prstDash val="solid"/>
            <a:round/>
            <a:headEnd type="none" w="med" len="med"/>
            <a:tailEnd type="triangle"/>
          </a:ln>
          <a:effectLst/>
        </p:spPr>
      </p:cxnSp>
      <p:sp>
        <p:nvSpPr>
          <p:cNvPr id="9" name="Rounded Rectangle 8">
            <a:extLst>
              <a:ext uri="{FF2B5EF4-FFF2-40B4-BE49-F238E27FC236}">
                <a16:creationId xmlns:a16="http://schemas.microsoft.com/office/drawing/2014/main" id="{EADFF0C3-6AD0-D7C1-8E8E-995BBF07D97A}"/>
              </a:ext>
            </a:extLst>
          </p:cNvPr>
          <p:cNvSpPr/>
          <p:nvPr/>
        </p:nvSpPr>
        <p:spPr bwMode="auto">
          <a:xfrm>
            <a:off x="5136635" y="2070569"/>
            <a:ext cx="2750065" cy="1742152"/>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dirty="0" err="1">
                <a:solidFill>
                  <a:schemeClr val="bg2">
                    <a:lumMod val="50000"/>
                  </a:schemeClr>
                </a:solidFill>
                <a:latin typeface="Calibri" panose="020F0502020204030204" pitchFamily="34" charset="0"/>
                <a:cs typeface="Calibri" panose="020F0502020204030204" pitchFamily="34" charset="0"/>
              </a:rPr>
              <a:t>Dialogmanager</a:t>
            </a:r>
            <a:endParaRPr lang="en-GB" sz="1100" b="1" dirty="0">
              <a:solidFill>
                <a:schemeClr val="bg2">
                  <a:lumMod val="50000"/>
                </a:schemeClr>
              </a:solidFill>
              <a:latin typeface="Calibri" panose="020F0502020204030204" pitchFamily="34" charset="0"/>
              <a:cs typeface="Calibri" panose="020F0502020204030204" pitchFamily="34" charset="0"/>
            </a:endParaRPr>
          </a:p>
          <a:p>
            <a:endParaRPr lang="en-GB" sz="1100" b="0" dirty="0">
              <a:solidFill>
                <a:schemeClr val="bg2">
                  <a:lumMod val="50000"/>
                </a:schemeClr>
              </a:solidFill>
              <a:effectLst/>
              <a:latin typeface="Calibri" panose="020F0502020204030204" pitchFamily="34" charset="0"/>
              <a:cs typeface="Calibri" panose="020F0502020204030204" pitchFamily="34" charset="0"/>
            </a:endParaRPr>
          </a:p>
          <a:p>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uns</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Gesprächsverläufe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überlegt</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überlegt</a:t>
            </a:r>
            <a:r>
              <a:rPr lang="en-GB" sz="1100" dirty="0">
                <a:solidFill>
                  <a:schemeClr val="bg2">
                    <a:lumMod val="50000"/>
                  </a:schemeClr>
                </a:solidFill>
                <a:latin typeface="Calibri" panose="020F0502020204030204" pitchFamily="34" charset="0"/>
                <a:cs typeface="Calibri" panose="020F0502020204030204" pitchFamily="34" charset="0"/>
              </a:rPr>
              <a:t>: Wie </a:t>
            </a:r>
            <a:r>
              <a:rPr lang="en-GB" sz="1100" dirty="0" err="1">
                <a:solidFill>
                  <a:schemeClr val="bg2">
                    <a:lumMod val="50000"/>
                  </a:schemeClr>
                </a:solidFill>
                <a:latin typeface="Calibri" panose="020F0502020204030204" pitchFamily="34" charset="0"/>
                <a:cs typeface="Calibri" panose="020F0502020204030204" pitchFamily="34" charset="0"/>
              </a:rPr>
              <a:t>soll</a:t>
            </a:r>
            <a:r>
              <a:rPr lang="en-GB" sz="1100" dirty="0">
                <a:solidFill>
                  <a:schemeClr val="bg2">
                    <a:lumMod val="50000"/>
                  </a:schemeClr>
                </a:solidFill>
                <a:latin typeface="Calibri" panose="020F0502020204030204" pitchFamily="34" charset="0"/>
                <a:cs typeface="Calibri" panose="020F0502020204030204" pitchFamily="34" charset="0"/>
              </a:rPr>
              <a:t> auf </a:t>
            </a:r>
            <a:r>
              <a:rPr lang="en-GB" sz="1100" dirty="0" err="1">
                <a:solidFill>
                  <a:schemeClr val="bg2">
                    <a:lumMod val="50000"/>
                  </a:schemeClr>
                </a:solidFill>
                <a:latin typeface="Calibri" panose="020F0502020204030204" pitchFamily="34" charset="0"/>
                <a:cs typeface="Calibri" panose="020F0502020204030204" pitchFamily="34" charset="0"/>
              </a:rPr>
              <a:t>welche</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Eingabe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geantwortet</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werden</a:t>
            </a:r>
            <a:r>
              <a:rPr lang="en-GB" sz="1100" dirty="0">
                <a:solidFill>
                  <a:schemeClr val="bg2">
                    <a:lumMod val="50000"/>
                  </a:schemeClr>
                </a:solidFill>
                <a:latin typeface="Calibri" panose="020F0502020204030204" pitchFamily="34" charset="0"/>
                <a:cs typeface="Calibri" panose="020F0502020204030204" pitchFamily="34" charset="0"/>
              </a:rPr>
              <a:t>?</a:t>
            </a:r>
            <a:br>
              <a:rPr lang="en-GB" sz="1100" dirty="0">
                <a:solidFill>
                  <a:schemeClr val="bg2">
                    <a:lumMod val="50000"/>
                  </a:schemeClr>
                </a:solidFill>
                <a:latin typeface="Calibri" panose="020F0502020204030204" pitchFamily="34" charset="0"/>
                <a:cs typeface="Calibri" panose="020F0502020204030204" pitchFamily="34" charset="0"/>
              </a:rPr>
            </a:b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komplexere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Aktionen</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nachgedacht</a:t>
            </a:r>
            <a:r>
              <a:rPr lang="en-GB" sz="1100" dirty="0">
                <a:solidFill>
                  <a:schemeClr val="bg2">
                    <a:lumMod val="50000"/>
                  </a:schemeClr>
                </a:solidFill>
                <a:latin typeface="Calibri" panose="020F0502020204030204" pitchFamily="34" charset="0"/>
                <a:cs typeface="Calibri" panose="020F0502020204030204" pitchFamily="34" charset="0"/>
              </a:rPr>
              <a:t>. Man </a:t>
            </a:r>
            <a:r>
              <a:rPr lang="en-GB" sz="1100" dirty="0" err="1">
                <a:solidFill>
                  <a:schemeClr val="bg2">
                    <a:lumMod val="50000"/>
                  </a:schemeClr>
                </a:solidFill>
                <a:latin typeface="Calibri" panose="020F0502020204030204" pitchFamily="34" charset="0"/>
                <a:cs typeface="Calibri" panose="020F0502020204030204" pitchFamily="34" charset="0"/>
              </a:rPr>
              <a:t>kann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zum</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Beispiel</a:t>
            </a:r>
            <a:r>
              <a:rPr lang="en-GB" sz="1100" dirty="0">
                <a:solidFill>
                  <a:schemeClr val="bg2">
                    <a:lumMod val="50000"/>
                  </a:schemeClr>
                </a:solidFill>
                <a:latin typeface="Calibri" panose="020F0502020204030204" pitchFamily="34" charset="0"/>
                <a:cs typeface="Calibri" panose="020F0502020204030204" pitchFamily="34" charset="0"/>
              </a:rPr>
              <a:t> auf</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wetter.de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nachschauen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lassen</a:t>
            </a:r>
            <a:r>
              <a:rPr lang="en-GB" sz="1100" dirty="0">
                <a:solidFill>
                  <a:schemeClr val="bg2">
                    <a:lumMod val="50000"/>
                  </a:schemeClr>
                </a:solidFill>
                <a:latin typeface="Calibri" panose="020F0502020204030204" pitchFamily="34" charset="0"/>
                <a:cs typeface="Calibri" panose="020F0502020204030204" pitchFamily="34" charset="0"/>
              </a:rPr>
              <a:t>.</a:t>
            </a:r>
            <a:endParaRPr lang="en-GB" sz="1100" b="0" dirty="0">
              <a:solidFill>
                <a:schemeClr val="bg2">
                  <a:lumMod val="50000"/>
                </a:schemeClr>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4906418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4A11E969-8E86-729D-DB81-4AB898DE9DA6}"/>
              </a:ext>
            </a:extLst>
          </p:cNvPr>
          <p:cNvSpPr/>
          <p:nvPr/>
        </p:nvSpPr>
        <p:spPr bwMode="auto">
          <a:xfrm>
            <a:off x="2412989" y="889907"/>
            <a:ext cx="5571681" cy="4082142"/>
          </a:xfrm>
          <a:prstGeom prst="roundRect">
            <a:avLst/>
          </a:prstGeom>
          <a:gradFill flip="none" rotWithShape="1">
            <a:gsLst>
              <a:gs pos="0">
                <a:srgbClr val="00B050">
                  <a:alpha val="17353"/>
                  <a:lumMod val="82668"/>
                  <a:lumOff val="17332"/>
                </a:srgbClr>
              </a:gs>
              <a:gs pos="100000">
                <a:srgbClr val="FFFFFF"/>
              </a:gs>
            </a:gsLst>
            <a:lin ang="5400000" scaled="1"/>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GB" sz="1100" b="0" i="0" dirty="0">
              <a:solidFill>
                <a:srgbClr val="5A6275"/>
              </a:solidFill>
              <a:effectLst/>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37466CD0-A92D-4A18-8BC1-BEE6E0A86CC4}"/>
              </a:ext>
            </a:extLst>
          </p:cNvPr>
          <p:cNvGrpSpPr/>
          <p:nvPr/>
        </p:nvGrpSpPr>
        <p:grpSpPr>
          <a:xfrm>
            <a:off x="207798" y="1588973"/>
            <a:ext cx="2114850" cy="2525755"/>
            <a:chOff x="408764" y="1588973"/>
            <a:chExt cx="2114850" cy="2525755"/>
          </a:xfrm>
        </p:grpSpPr>
        <p:pic>
          <p:nvPicPr>
            <p:cNvPr id="16" name="Picture 15">
              <a:extLst>
                <a:ext uri="{FF2B5EF4-FFF2-40B4-BE49-F238E27FC236}">
                  <a16:creationId xmlns:a16="http://schemas.microsoft.com/office/drawing/2014/main" id="{6B6C164B-8DBA-C34F-ACE3-721BB452D387}"/>
                </a:ext>
              </a:extLst>
            </p:cNvPr>
            <p:cNvPicPr>
              <a:picLocks noChangeAspect="1"/>
            </p:cNvPicPr>
            <p:nvPr/>
          </p:nvPicPr>
          <p:blipFill rotWithShape="1">
            <a:blip r:embed="rId4"/>
            <a:srcRect t="-1" b="38048"/>
            <a:stretch/>
          </p:blipFill>
          <p:spPr>
            <a:xfrm>
              <a:off x="408764" y="1588973"/>
              <a:ext cx="2114850" cy="2525755"/>
            </a:xfrm>
            <a:prstGeom prst="rect">
              <a:avLst/>
            </a:prstGeom>
          </p:spPr>
        </p:pic>
        <p:pic>
          <p:nvPicPr>
            <p:cNvPr id="18" name="Picture 17">
              <a:extLst>
                <a:ext uri="{FF2B5EF4-FFF2-40B4-BE49-F238E27FC236}">
                  <a16:creationId xmlns:a16="http://schemas.microsoft.com/office/drawing/2014/main" id="{5476C16F-9568-42A3-0EB5-CD9FD9BB4E3B}"/>
                </a:ext>
              </a:extLst>
            </p:cNvPr>
            <p:cNvPicPr>
              <a:picLocks noChangeAspect="1"/>
            </p:cNvPicPr>
            <p:nvPr/>
          </p:nvPicPr>
          <p:blipFill rotWithShape="1">
            <a:blip r:embed="rId5">
              <a:extLst>
                <a:ext uri="{28A0092B-C50C-407E-A947-70E740481C1C}">
                  <a14:useLocalDpi xmlns:a14="http://schemas.microsoft.com/office/drawing/2010/main" val="0"/>
                </a:ext>
              </a:extLst>
            </a:blip>
            <a:srcRect t="4040"/>
            <a:stretch/>
          </p:blipFill>
          <p:spPr>
            <a:xfrm>
              <a:off x="408764" y="3019290"/>
              <a:ext cx="2112471" cy="1095438"/>
            </a:xfrm>
            <a:prstGeom prst="rect">
              <a:avLst/>
            </a:prstGeom>
          </p:spPr>
        </p:pic>
      </p:grpSp>
      <p:sp>
        <p:nvSpPr>
          <p:cNvPr id="2" name="Title 1">
            <a:extLst>
              <a:ext uri="{FF2B5EF4-FFF2-40B4-BE49-F238E27FC236}">
                <a16:creationId xmlns:a16="http://schemas.microsoft.com/office/drawing/2014/main" id="{443617F3-C913-71C4-8E7E-85AE1A1300C3}"/>
              </a:ext>
            </a:extLst>
          </p:cNvPr>
          <p:cNvSpPr>
            <a:spLocks noGrp="1"/>
          </p:cNvSpPr>
          <p:nvPr>
            <p:ph type="title"/>
          </p:nvPr>
        </p:nvSpPr>
        <p:spPr>
          <a:xfrm>
            <a:off x="250825" y="372743"/>
            <a:ext cx="8642350" cy="321469"/>
          </a:xfrm>
        </p:spPr>
        <p:txBody>
          <a:bodyPr/>
          <a:lstStyle/>
          <a:p>
            <a:r>
              <a:rPr lang="en-US" sz="2400" b="0" dirty="0">
                <a:solidFill>
                  <a:srgbClr val="E2007B"/>
                </a:solidFill>
                <a:latin typeface="Calibri" panose="020F0502020204030204" pitchFamily="34" charset="0"/>
                <a:cs typeface="Calibri" panose="020F0502020204030204" pitchFamily="34" charset="0"/>
              </a:rPr>
              <a:t>Was </a:t>
            </a:r>
            <a:r>
              <a:rPr lang="en-US" sz="2400" b="0" dirty="0" err="1">
                <a:solidFill>
                  <a:srgbClr val="E2007B"/>
                </a:solidFill>
                <a:latin typeface="Calibri" panose="020F0502020204030204" pitchFamily="34" charset="0"/>
                <a:cs typeface="Calibri" panose="020F0502020204030204" pitchFamily="34" charset="0"/>
              </a:rPr>
              <a:t>haben</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wir</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gerade</a:t>
            </a:r>
            <a:r>
              <a:rPr lang="en-US" sz="2400" b="0" dirty="0">
                <a:solidFill>
                  <a:srgbClr val="E2007B"/>
                </a:solidFill>
                <a:latin typeface="Calibri" panose="020F0502020204030204" pitchFamily="34" charset="0"/>
                <a:cs typeface="Calibri" panose="020F0502020204030204" pitchFamily="34" charset="0"/>
              </a:rPr>
              <a:t> </a:t>
            </a:r>
            <a:r>
              <a:rPr lang="en-US" sz="2400" b="0" dirty="0" err="1">
                <a:solidFill>
                  <a:srgbClr val="E2007B"/>
                </a:solidFill>
                <a:latin typeface="Calibri" panose="020F0502020204030204" pitchFamily="34" charset="0"/>
                <a:cs typeface="Calibri" panose="020F0502020204030204" pitchFamily="34" charset="0"/>
              </a:rPr>
              <a:t>gemacht</a:t>
            </a:r>
            <a:r>
              <a:rPr lang="en-US" sz="2400" b="0" dirty="0">
                <a:solidFill>
                  <a:srgbClr val="E2007B"/>
                </a:solidFill>
                <a:latin typeface="Calibri" panose="020F0502020204030204" pitchFamily="34" charset="0"/>
                <a:cs typeface="Calibri" panose="020F0502020204030204" pitchFamily="34" charset="0"/>
              </a:rPr>
              <a:t>?</a:t>
            </a:r>
            <a:endParaRPr lang="en-DE" sz="2400" b="0" dirty="0">
              <a:solidFill>
                <a:srgbClr val="E2007B"/>
              </a:solidFill>
              <a:latin typeface="Calibri" panose="020F0502020204030204" pitchFamily="34" charset="0"/>
              <a:cs typeface="Calibri" panose="020F0502020204030204" pitchFamily="34" charset="0"/>
            </a:endParaRPr>
          </a:p>
        </p:txBody>
      </p:sp>
      <p:sp>
        <p:nvSpPr>
          <p:cNvPr id="4" name="Rounded Rectangle 3">
            <a:extLst>
              <a:ext uri="{FF2B5EF4-FFF2-40B4-BE49-F238E27FC236}">
                <a16:creationId xmlns:a16="http://schemas.microsoft.com/office/drawing/2014/main" id="{AABE4E53-5F08-7579-0A81-B258E8BCACEB}"/>
              </a:ext>
            </a:extLst>
          </p:cNvPr>
          <p:cNvSpPr/>
          <p:nvPr/>
        </p:nvSpPr>
        <p:spPr bwMode="auto">
          <a:xfrm>
            <a:off x="2633480" y="1077686"/>
            <a:ext cx="2232435" cy="1465100"/>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DE" sz="1200" b="1"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Spracherkennung</a:t>
            </a:r>
          </a:p>
          <a:p>
            <a:pPr marL="0" marR="0" indent="0" defTabSz="914400" rtl="0" eaLnBrk="0" fontAlgn="base" latinLnBrk="0" hangingPunct="0">
              <a:lnSpc>
                <a:spcPct val="100000"/>
              </a:lnSpc>
              <a:spcBef>
                <a:spcPct val="0"/>
              </a:spcBef>
              <a:spcAft>
                <a:spcPct val="0"/>
              </a:spcAft>
              <a:buClrTx/>
              <a:buSzTx/>
              <a:buFontTx/>
              <a:buNone/>
              <a:tabLst/>
            </a:pPr>
            <a:endParaRPr lang="en-DE" sz="1200" dirty="0">
              <a:solidFill>
                <a:schemeClr val="bg2">
                  <a:lumMod val="50000"/>
                </a:schemeClr>
              </a:solidFill>
              <a:latin typeface="Calibri" panose="020F0502020204030204" pitchFamily="34" charset="0"/>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überlegt, was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N</a:t>
            </a:r>
            <a:r>
              <a:rPr kumimoji="0" lang="en-GB"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a:t>
            </a: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tzende interessiert auf Basis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unseres Vorwissens.</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Wir haben uns den Kontext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überlegt.</a:t>
            </a:r>
          </a:p>
        </p:txBody>
      </p:sp>
      <p:sp>
        <p:nvSpPr>
          <p:cNvPr id="5" name="Rounded Rectangle 4">
            <a:extLst>
              <a:ext uri="{FF2B5EF4-FFF2-40B4-BE49-F238E27FC236}">
                <a16:creationId xmlns:a16="http://schemas.microsoft.com/office/drawing/2014/main" id="{AA319381-C698-9C42-5387-E1BB6E015EB2}"/>
              </a:ext>
            </a:extLst>
          </p:cNvPr>
          <p:cNvSpPr/>
          <p:nvPr/>
        </p:nvSpPr>
        <p:spPr bwMode="auto">
          <a:xfrm>
            <a:off x="2633480" y="3349909"/>
            <a:ext cx="2232435" cy="1420848"/>
          </a:xfrm>
          <a:prstGeom prst="roundRect">
            <a:avLst/>
          </a:prstGeom>
          <a:solidFill>
            <a:srgbClr val="C00000">
              <a:alpha val="19608"/>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i="0" dirty="0" err="1">
                <a:solidFill>
                  <a:srgbClr val="5A6275"/>
                </a:solidFill>
                <a:effectLst/>
                <a:latin typeface="Calibri" panose="020F0502020204030204" pitchFamily="34" charset="0"/>
                <a:cs typeface="Calibri" panose="020F0502020204030204" pitchFamily="34" charset="0"/>
              </a:rPr>
              <a:t>Antwortformulierung</a:t>
            </a:r>
            <a:br>
              <a:rPr lang="en-GB" sz="1200" b="0" i="0" dirty="0">
                <a:solidFill>
                  <a:srgbClr val="5A6275"/>
                </a:solidFill>
                <a:effectLst/>
                <a:latin typeface="Calibri" panose="020F0502020204030204" pitchFamily="34" charset="0"/>
                <a:cs typeface="Calibri" panose="020F0502020204030204" pitchFamily="34" charset="0"/>
              </a:rPr>
            </a:br>
            <a:br>
              <a:rPr lang="en-GB" sz="12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Wir</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haben</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Antworten</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ausgedacht</a:t>
            </a:r>
            <a:r>
              <a:rPr lang="en-GB" sz="1100" b="0" i="0" dirty="0">
                <a:solidFill>
                  <a:srgbClr val="5A6275"/>
                </a:solidFill>
                <a:effectLst/>
                <a:latin typeface="Calibri" panose="020F0502020204030204" pitchFamily="34" charset="0"/>
                <a:cs typeface="Calibri" panose="020F0502020204030204" pitchFamily="34" charset="0"/>
              </a:rPr>
              <a:t> und </a:t>
            </a:r>
            <a:r>
              <a:rPr lang="en-GB" sz="1100" b="0" i="0" dirty="0" err="1">
                <a:solidFill>
                  <a:srgbClr val="5A6275"/>
                </a:solidFill>
                <a:effectLst/>
                <a:latin typeface="Calibri" panose="020F0502020204030204" pitchFamily="34" charset="0"/>
                <a:cs typeface="Calibri" panose="020F0502020204030204" pitchFamily="34" charset="0"/>
              </a:rPr>
              <a:t>dabei</a:t>
            </a:r>
            <a:r>
              <a:rPr lang="en-GB" sz="1100" b="0" i="0" dirty="0">
                <a:solidFill>
                  <a:srgbClr val="5A6275"/>
                </a:solidFill>
                <a:effectLst/>
                <a:latin typeface="Calibri" panose="020F0502020204030204" pitchFamily="34" charset="0"/>
                <a:cs typeface="Calibri" panose="020F0502020204030204" pitchFamily="34" charset="0"/>
              </a:rPr>
              <a:t> </a:t>
            </a:r>
            <a:r>
              <a:rPr lang="en-GB" sz="1100" b="0" i="0" dirty="0" err="1">
                <a:solidFill>
                  <a:srgbClr val="5A6275"/>
                </a:solidFill>
                <a:effectLst/>
                <a:latin typeface="Calibri" panose="020F0502020204030204" pitchFamily="34" charset="0"/>
                <a:cs typeface="Calibri" panose="020F0502020204030204" pitchFamily="34" charset="0"/>
              </a:rPr>
              <a:t>unser</a:t>
            </a:r>
            <a:r>
              <a:rPr lang="en-GB" sz="1100" b="0" i="0" dirty="0">
                <a:solidFill>
                  <a:srgbClr val="5A6275"/>
                </a:solidFill>
                <a:effectLst/>
                <a:latin typeface="Calibri" panose="020F0502020204030204" pitchFamily="34" charset="0"/>
                <a:cs typeface="Calibri" panose="020F0502020204030204" pitchFamily="34" charset="0"/>
              </a:rPr>
              <a:t> </a:t>
            </a:r>
            <a:br>
              <a:rPr lang="en-GB" sz="1100" b="0" i="0" dirty="0">
                <a:solidFill>
                  <a:srgbClr val="5A6275"/>
                </a:solidFill>
                <a:effectLst/>
                <a:latin typeface="Calibri" panose="020F0502020204030204" pitchFamily="34" charset="0"/>
                <a:cs typeface="Calibri" panose="020F0502020204030204" pitchFamily="34" charset="0"/>
              </a:rPr>
            </a:br>
            <a:r>
              <a:rPr lang="en-GB" sz="1100" b="0" i="0" dirty="0" err="1">
                <a:solidFill>
                  <a:srgbClr val="5A6275"/>
                </a:solidFill>
                <a:effectLst/>
                <a:latin typeface="Calibri" panose="020F0502020204030204" pitchFamily="34" charset="0"/>
                <a:cs typeface="Calibri" panose="020F0502020204030204" pitchFamily="34" charset="0"/>
              </a:rPr>
              <a:t>Vorwissen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verwendet</a:t>
            </a:r>
            <a:r>
              <a:rPr lang="en-GB" sz="1100" dirty="0">
                <a:solidFill>
                  <a:srgbClr val="5A6275"/>
                </a:solidFill>
                <a:latin typeface="Calibri" panose="020F0502020204030204" pitchFamily="34" charset="0"/>
                <a:cs typeface="Calibri" panose="020F0502020204030204" pitchFamily="34" charset="0"/>
              </a:rPr>
              <a:t>.</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Wir</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haben</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weitere</a:t>
            </a:r>
            <a:r>
              <a:rPr lang="en-GB" sz="1100" dirty="0">
                <a:solidFill>
                  <a:srgbClr val="5A6275"/>
                </a:solidFill>
                <a:latin typeface="Calibri" panose="020F0502020204030204" pitchFamily="34" charset="0"/>
                <a:cs typeface="Calibri" panose="020F0502020204030204" pitchFamily="34" charset="0"/>
              </a:rPr>
              <a:t> </a:t>
            </a:r>
            <a:r>
              <a:rPr lang="en-GB" sz="1100" dirty="0" err="1">
                <a:solidFill>
                  <a:srgbClr val="5A6275"/>
                </a:solidFill>
                <a:latin typeface="Calibri" panose="020F0502020204030204" pitchFamily="34" charset="0"/>
                <a:cs typeface="Calibri" panose="020F0502020204030204" pitchFamily="34" charset="0"/>
              </a:rPr>
              <a:t>Informationen</a:t>
            </a:r>
            <a:br>
              <a:rPr lang="en-GB" sz="1100" dirty="0">
                <a:solidFill>
                  <a:srgbClr val="5A6275"/>
                </a:solidFill>
                <a:latin typeface="Calibri" panose="020F0502020204030204" pitchFamily="34" charset="0"/>
                <a:cs typeface="Calibri" panose="020F0502020204030204" pitchFamily="34" charset="0"/>
              </a:rPr>
            </a:br>
            <a:r>
              <a:rPr lang="en-GB" sz="1100" dirty="0" err="1">
                <a:solidFill>
                  <a:srgbClr val="5A6275"/>
                </a:solidFill>
                <a:latin typeface="Calibri" panose="020F0502020204030204" pitchFamily="34" charset="0"/>
                <a:cs typeface="Calibri" panose="020F0502020204030204" pitchFamily="34" charset="0"/>
              </a:rPr>
              <a:t>betrachtet</a:t>
            </a:r>
            <a:r>
              <a:rPr lang="en-GB" sz="1100" dirty="0">
                <a:solidFill>
                  <a:srgbClr val="5A6275"/>
                </a:solidFill>
                <a:latin typeface="Calibri" panose="020F0502020204030204" pitchFamily="34" charset="0"/>
                <a:cs typeface="Calibri" panose="020F0502020204030204" pitchFamily="34" charset="0"/>
              </a:rPr>
              <a:t>.</a:t>
            </a:r>
            <a:endParaRPr lang="en-GB" sz="1100" b="0" i="0" dirty="0">
              <a:solidFill>
                <a:srgbClr val="5A6275"/>
              </a:solidFill>
              <a:effectLst/>
              <a:latin typeface="Calibri" panose="020F0502020204030204" pitchFamily="34" charset="0"/>
              <a:cs typeface="Calibri" panose="020F0502020204030204" pitchFamily="34" charset="0"/>
            </a:endParaRPr>
          </a:p>
        </p:txBody>
      </p:sp>
      <p:cxnSp>
        <p:nvCxnSpPr>
          <p:cNvPr id="19" name="Straight Arrow Connector 18">
            <a:extLst>
              <a:ext uri="{FF2B5EF4-FFF2-40B4-BE49-F238E27FC236}">
                <a16:creationId xmlns:a16="http://schemas.microsoft.com/office/drawing/2014/main" id="{EE4A0E45-2283-0703-4479-6B10E84AA977}"/>
              </a:ext>
            </a:extLst>
          </p:cNvPr>
          <p:cNvCxnSpPr>
            <a:cxnSpLocks/>
            <a:stCxn id="5" idx="1"/>
          </p:cNvCxnSpPr>
          <p:nvPr/>
        </p:nvCxnSpPr>
        <p:spPr bwMode="auto">
          <a:xfrm flipH="1" flipV="1">
            <a:off x="1853293" y="3616779"/>
            <a:ext cx="780187" cy="443554"/>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6E1853FC-6824-034C-A29C-DA01799C1BA0}"/>
              </a:ext>
            </a:extLst>
          </p:cNvPr>
          <p:cNvCxnSpPr>
            <a:cxnSpLocks/>
            <a:stCxn id="5" idx="1"/>
          </p:cNvCxnSpPr>
          <p:nvPr/>
        </p:nvCxnSpPr>
        <p:spPr bwMode="auto">
          <a:xfrm flipH="1" flipV="1">
            <a:off x="1861457" y="2542786"/>
            <a:ext cx="772023" cy="151754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57302540-ABC5-D39F-F092-A9C1AF12FFAA}"/>
              </a:ext>
            </a:extLst>
          </p:cNvPr>
          <p:cNvCxnSpPr>
            <a:cxnSpLocks/>
            <a:stCxn id="4" idx="1"/>
          </p:cNvCxnSpPr>
          <p:nvPr/>
        </p:nvCxnSpPr>
        <p:spPr bwMode="auto">
          <a:xfrm flipH="1">
            <a:off x="1943100" y="1810236"/>
            <a:ext cx="690380" cy="1112578"/>
          </a:xfrm>
          <a:prstGeom prst="straightConnector1">
            <a:avLst/>
          </a:prstGeom>
          <a:ln>
            <a:solidFill>
              <a:srgbClr val="068D41"/>
            </a:solidFill>
            <a:headEnd type="none" w="med" len="med"/>
            <a:tailEnd type="triangle"/>
          </a:ln>
        </p:spPr>
        <p:style>
          <a:lnRef idx="1">
            <a:schemeClr val="accent2"/>
          </a:lnRef>
          <a:fillRef idx="0">
            <a:schemeClr val="accent2"/>
          </a:fillRef>
          <a:effectRef idx="0">
            <a:schemeClr val="accent2"/>
          </a:effectRef>
          <a:fontRef idx="minor">
            <a:schemeClr val="tx1"/>
          </a:fontRef>
        </p:style>
      </p:cxnSp>
      <p:sp>
        <p:nvSpPr>
          <p:cNvPr id="6" name="Rounded Rectangle 5">
            <a:extLst>
              <a:ext uri="{FF2B5EF4-FFF2-40B4-BE49-F238E27FC236}">
                <a16:creationId xmlns:a16="http://schemas.microsoft.com/office/drawing/2014/main" id="{C922C480-A661-8A84-A36A-737700501DA7}"/>
              </a:ext>
            </a:extLst>
          </p:cNvPr>
          <p:cNvSpPr/>
          <p:nvPr/>
        </p:nvSpPr>
        <p:spPr bwMode="auto">
          <a:xfrm>
            <a:off x="5136635" y="2070569"/>
            <a:ext cx="2750065" cy="1742152"/>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1200" b="1" dirty="0" err="1">
                <a:solidFill>
                  <a:schemeClr val="bg2">
                    <a:lumMod val="50000"/>
                  </a:schemeClr>
                </a:solidFill>
                <a:latin typeface="Calibri" panose="020F0502020204030204" pitchFamily="34" charset="0"/>
                <a:cs typeface="Calibri" panose="020F0502020204030204" pitchFamily="34" charset="0"/>
              </a:rPr>
              <a:t>Dialogmanager</a:t>
            </a:r>
            <a:endParaRPr lang="en-GB" sz="1100" b="1" dirty="0">
              <a:solidFill>
                <a:schemeClr val="bg2">
                  <a:lumMod val="50000"/>
                </a:schemeClr>
              </a:solidFill>
              <a:latin typeface="Calibri" panose="020F0502020204030204" pitchFamily="34" charset="0"/>
              <a:cs typeface="Calibri" panose="020F0502020204030204" pitchFamily="34" charset="0"/>
            </a:endParaRPr>
          </a:p>
          <a:p>
            <a:endParaRPr lang="en-GB" sz="1100" b="0" dirty="0">
              <a:solidFill>
                <a:schemeClr val="bg2">
                  <a:lumMod val="50000"/>
                </a:schemeClr>
              </a:solidFill>
              <a:effectLst/>
              <a:latin typeface="Calibri" panose="020F0502020204030204" pitchFamily="34" charset="0"/>
              <a:cs typeface="Calibri" panose="020F0502020204030204" pitchFamily="34" charset="0"/>
            </a:endParaRPr>
          </a:p>
          <a:p>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uns</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Gesprächsverläufe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überlegt</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überlegt</a:t>
            </a:r>
            <a:r>
              <a:rPr lang="en-GB" sz="1100" dirty="0">
                <a:solidFill>
                  <a:schemeClr val="bg2">
                    <a:lumMod val="50000"/>
                  </a:schemeClr>
                </a:solidFill>
                <a:latin typeface="Calibri" panose="020F0502020204030204" pitchFamily="34" charset="0"/>
                <a:cs typeface="Calibri" panose="020F0502020204030204" pitchFamily="34" charset="0"/>
              </a:rPr>
              <a:t>: Wie </a:t>
            </a:r>
            <a:r>
              <a:rPr lang="en-GB" sz="1100" dirty="0" err="1">
                <a:solidFill>
                  <a:schemeClr val="bg2">
                    <a:lumMod val="50000"/>
                  </a:schemeClr>
                </a:solidFill>
                <a:latin typeface="Calibri" panose="020F0502020204030204" pitchFamily="34" charset="0"/>
                <a:cs typeface="Calibri" panose="020F0502020204030204" pitchFamily="34" charset="0"/>
              </a:rPr>
              <a:t>soll</a:t>
            </a:r>
            <a:r>
              <a:rPr lang="en-GB" sz="1100" dirty="0">
                <a:solidFill>
                  <a:schemeClr val="bg2">
                    <a:lumMod val="50000"/>
                  </a:schemeClr>
                </a:solidFill>
                <a:latin typeface="Calibri" panose="020F0502020204030204" pitchFamily="34" charset="0"/>
                <a:cs typeface="Calibri" panose="020F0502020204030204" pitchFamily="34" charset="0"/>
              </a:rPr>
              <a:t> auf </a:t>
            </a:r>
            <a:r>
              <a:rPr lang="en-GB" sz="1100" dirty="0" err="1">
                <a:solidFill>
                  <a:schemeClr val="bg2">
                    <a:lumMod val="50000"/>
                  </a:schemeClr>
                </a:solidFill>
                <a:latin typeface="Calibri" panose="020F0502020204030204" pitchFamily="34" charset="0"/>
                <a:cs typeface="Calibri" panose="020F0502020204030204" pitchFamily="34" charset="0"/>
              </a:rPr>
              <a:t>welche</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Eingabe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geantwortet</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werden</a:t>
            </a:r>
            <a:r>
              <a:rPr lang="en-GB" sz="1100" dirty="0">
                <a:solidFill>
                  <a:schemeClr val="bg2">
                    <a:lumMod val="50000"/>
                  </a:schemeClr>
                </a:solidFill>
                <a:latin typeface="Calibri" panose="020F0502020204030204" pitchFamily="34" charset="0"/>
                <a:cs typeface="Calibri" panose="020F0502020204030204" pitchFamily="34" charset="0"/>
              </a:rPr>
              <a:t>?</a:t>
            </a:r>
            <a:br>
              <a:rPr lang="en-GB" sz="1100" dirty="0">
                <a:solidFill>
                  <a:schemeClr val="bg2">
                    <a:lumMod val="50000"/>
                  </a:schemeClr>
                </a:solidFill>
                <a:latin typeface="Calibri" panose="020F0502020204030204" pitchFamily="34" charset="0"/>
                <a:cs typeface="Calibri" panose="020F0502020204030204" pitchFamily="34" charset="0"/>
              </a:rPr>
            </a:b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Wir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haben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über</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komplexere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Aktionen</a:t>
            </a:r>
            <a:r>
              <a:rPr lang="en-GB" sz="1100" dirty="0">
                <a:solidFill>
                  <a:schemeClr val="bg2">
                    <a:lumMod val="50000"/>
                  </a:schemeClr>
                </a:solidFill>
                <a:latin typeface="Calibri" panose="020F0502020204030204" pitchFamily="34" charset="0"/>
                <a:cs typeface="Calibri" panose="020F0502020204030204" pitchFamily="34" charset="0"/>
              </a:rPr>
              <a:t> </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nachgedacht</a:t>
            </a:r>
            <a:r>
              <a:rPr lang="en-GB" sz="1100" dirty="0">
                <a:solidFill>
                  <a:schemeClr val="bg2">
                    <a:lumMod val="50000"/>
                  </a:schemeClr>
                </a:solidFill>
                <a:latin typeface="Calibri" panose="020F0502020204030204" pitchFamily="34" charset="0"/>
                <a:cs typeface="Calibri" panose="020F0502020204030204" pitchFamily="34" charset="0"/>
              </a:rPr>
              <a:t>. Man </a:t>
            </a:r>
            <a:r>
              <a:rPr lang="en-GB" sz="1100" dirty="0" err="1">
                <a:solidFill>
                  <a:schemeClr val="bg2">
                    <a:lumMod val="50000"/>
                  </a:schemeClr>
                </a:solidFill>
                <a:latin typeface="Calibri" panose="020F0502020204030204" pitchFamily="34" charset="0"/>
                <a:cs typeface="Calibri" panose="020F0502020204030204" pitchFamily="34" charset="0"/>
              </a:rPr>
              <a:t>kann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zum</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Beispiel</a:t>
            </a:r>
            <a:r>
              <a:rPr lang="en-GB" sz="1100" dirty="0">
                <a:solidFill>
                  <a:schemeClr val="bg2">
                    <a:lumMod val="50000"/>
                  </a:schemeClr>
                </a:solidFill>
                <a:latin typeface="Calibri" panose="020F0502020204030204" pitchFamily="34" charset="0"/>
                <a:cs typeface="Calibri" panose="020F0502020204030204" pitchFamily="34" charset="0"/>
              </a:rPr>
              <a:t> auf</a:t>
            </a:r>
            <a:br>
              <a:rPr lang="en-GB" sz="1100" dirty="0">
                <a:solidFill>
                  <a:schemeClr val="bg2">
                    <a:lumMod val="50000"/>
                  </a:schemeClr>
                </a:solidFill>
                <a:latin typeface="Calibri" panose="020F0502020204030204" pitchFamily="34" charset="0"/>
                <a:cs typeface="Calibri" panose="020F0502020204030204" pitchFamily="34" charset="0"/>
              </a:rPr>
            </a:br>
            <a:r>
              <a:rPr lang="en-GB" sz="1100" dirty="0" err="1">
                <a:solidFill>
                  <a:schemeClr val="bg2">
                    <a:lumMod val="50000"/>
                  </a:schemeClr>
                </a:solidFill>
                <a:latin typeface="Calibri" panose="020F0502020204030204" pitchFamily="34" charset="0"/>
                <a:cs typeface="Calibri" panose="020F0502020204030204" pitchFamily="34" charset="0"/>
              </a:rPr>
              <a:t>wetter.de</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nachschauen</a:t>
            </a:r>
            <a:r>
              <a:rPr lang="en-GB" sz="1100" dirty="0">
                <a:solidFill>
                  <a:schemeClr val="bg2">
                    <a:lumMod val="50000"/>
                  </a:schemeClr>
                </a:solidFill>
                <a:latin typeface="Calibri" panose="020F0502020204030204" pitchFamily="34" charset="0"/>
                <a:cs typeface="Calibri" panose="020F0502020204030204" pitchFamily="34" charset="0"/>
              </a:rPr>
              <a:t> </a:t>
            </a:r>
            <a:r>
              <a:rPr lang="en-GB" sz="1100" dirty="0" err="1">
                <a:solidFill>
                  <a:schemeClr val="bg2">
                    <a:lumMod val="50000"/>
                  </a:schemeClr>
                </a:solidFill>
                <a:latin typeface="Calibri" panose="020F0502020204030204" pitchFamily="34" charset="0"/>
                <a:cs typeface="Calibri" panose="020F0502020204030204" pitchFamily="34" charset="0"/>
              </a:rPr>
              <a:t>lassen</a:t>
            </a:r>
            <a:r>
              <a:rPr lang="en-GB" sz="1100" dirty="0">
                <a:solidFill>
                  <a:schemeClr val="bg2">
                    <a:lumMod val="50000"/>
                  </a:schemeClr>
                </a:solidFill>
                <a:latin typeface="Calibri" panose="020F0502020204030204" pitchFamily="34" charset="0"/>
                <a:cs typeface="Calibri" panose="020F0502020204030204" pitchFamily="34" charset="0"/>
              </a:rPr>
              <a:t>.</a:t>
            </a:r>
            <a:endParaRPr lang="en-GB" sz="1100" b="0" dirty="0">
              <a:solidFill>
                <a:schemeClr val="bg2">
                  <a:lumMod val="50000"/>
                </a:schemeClr>
              </a:solidFill>
              <a:effectLst/>
              <a:latin typeface="Calibri" panose="020F0502020204030204" pitchFamily="34" charset="0"/>
              <a:cs typeface="Calibri" panose="020F0502020204030204" pitchFamily="34" charset="0"/>
            </a:endParaRPr>
          </a:p>
        </p:txBody>
      </p:sp>
      <p:cxnSp>
        <p:nvCxnSpPr>
          <p:cNvPr id="11" name="Elbow Connector 10">
            <a:extLst>
              <a:ext uri="{FF2B5EF4-FFF2-40B4-BE49-F238E27FC236}">
                <a16:creationId xmlns:a16="http://schemas.microsoft.com/office/drawing/2014/main" id="{8562CC7B-1E42-6DB8-6270-DA7C3BF7F83D}"/>
              </a:ext>
            </a:extLst>
          </p:cNvPr>
          <p:cNvCxnSpPr>
            <a:cxnSpLocks/>
            <a:stCxn id="4" idx="3"/>
            <a:endCxn id="6" idx="0"/>
          </p:cNvCxnSpPr>
          <p:nvPr/>
        </p:nvCxnSpPr>
        <p:spPr bwMode="auto">
          <a:xfrm>
            <a:off x="4865915" y="1810236"/>
            <a:ext cx="1645753" cy="260333"/>
          </a:xfrm>
          <a:prstGeom prst="bentConnector2">
            <a:avLst/>
          </a:prstGeom>
          <a:solidFill>
            <a:schemeClr val="accent1"/>
          </a:solidFill>
          <a:ln w="9525" cap="flat" cmpd="sng" algn="ctr">
            <a:solidFill>
              <a:srgbClr val="068D41"/>
            </a:solidFill>
            <a:prstDash val="solid"/>
            <a:round/>
            <a:headEnd type="none" w="med" len="med"/>
            <a:tailEnd type="triangle"/>
          </a:ln>
          <a:effectLst/>
        </p:spPr>
      </p:cxnSp>
      <p:cxnSp>
        <p:nvCxnSpPr>
          <p:cNvPr id="13" name="Elbow Connector 12">
            <a:extLst>
              <a:ext uri="{FF2B5EF4-FFF2-40B4-BE49-F238E27FC236}">
                <a16:creationId xmlns:a16="http://schemas.microsoft.com/office/drawing/2014/main" id="{CF527023-31B6-E710-DC7D-9D09C7C6114A}"/>
              </a:ext>
            </a:extLst>
          </p:cNvPr>
          <p:cNvCxnSpPr>
            <a:cxnSpLocks/>
            <a:stCxn id="6" idx="2"/>
            <a:endCxn id="5" idx="3"/>
          </p:cNvCxnSpPr>
          <p:nvPr/>
        </p:nvCxnSpPr>
        <p:spPr bwMode="auto">
          <a:xfrm rot="5400000">
            <a:off x="5564986" y="3113651"/>
            <a:ext cx="247612" cy="1645753"/>
          </a:xfrm>
          <a:prstGeom prst="bentConnector2">
            <a:avLst/>
          </a:prstGeom>
          <a:solidFill>
            <a:schemeClr val="accent1"/>
          </a:solidFill>
          <a:ln w="9525" cap="flat" cmpd="sng" algn="ctr">
            <a:solidFill>
              <a:srgbClr val="FFB045"/>
            </a:solidFill>
            <a:prstDash val="solid"/>
            <a:round/>
            <a:headEnd type="none" w="med" len="med"/>
            <a:tailEnd type="triangle"/>
          </a:ln>
          <a:effectLst/>
        </p:spPr>
      </p:cxnSp>
      <p:grpSp>
        <p:nvGrpSpPr>
          <p:cNvPr id="10" name="Group 9">
            <a:extLst>
              <a:ext uri="{FF2B5EF4-FFF2-40B4-BE49-F238E27FC236}">
                <a16:creationId xmlns:a16="http://schemas.microsoft.com/office/drawing/2014/main" id="{58299788-949B-9EF2-8C92-B70E2C2328FF}"/>
              </a:ext>
            </a:extLst>
          </p:cNvPr>
          <p:cNvGrpSpPr/>
          <p:nvPr/>
        </p:nvGrpSpPr>
        <p:grpSpPr>
          <a:xfrm>
            <a:off x="2848117" y="2542786"/>
            <a:ext cx="2288518" cy="807123"/>
            <a:chOff x="2848117" y="2542786"/>
            <a:chExt cx="2288518" cy="807123"/>
          </a:xfrm>
        </p:grpSpPr>
        <p:sp>
          <p:nvSpPr>
            <p:cNvPr id="12" name="Rounded Rectangle 11">
              <a:extLst>
                <a:ext uri="{FF2B5EF4-FFF2-40B4-BE49-F238E27FC236}">
                  <a16:creationId xmlns:a16="http://schemas.microsoft.com/office/drawing/2014/main" id="{6085B76A-8A70-1F4B-D9CE-DB181AA27479}"/>
                </a:ext>
              </a:extLst>
            </p:cNvPr>
            <p:cNvSpPr/>
            <p:nvPr/>
          </p:nvSpPr>
          <p:spPr bwMode="auto">
            <a:xfrm>
              <a:off x="2848117" y="2717109"/>
              <a:ext cx="1803160" cy="458476"/>
            </a:xfrm>
            <a:prstGeom prst="roundRect">
              <a:avLst/>
            </a:prstGeom>
            <a:solidFill>
              <a:srgbClr val="0066CC">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DE" sz="1100" dirty="0">
                  <a:solidFill>
                    <a:schemeClr val="bg2">
                      <a:lumMod val="50000"/>
                    </a:schemeClr>
                  </a:solidFill>
                  <a:latin typeface="Calibri" panose="020F0502020204030204" pitchFamily="34" charset="0"/>
                  <a:cs typeface="Calibri" panose="020F0502020204030204" pitchFamily="34" charset="0"/>
                </a:rPr>
                <a:t>Datens</a:t>
              </a: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peicher</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(Kontext, Infos, …)</a:t>
              </a:r>
            </a:p>
          </p:txBody>
        </p:sp>
        <p:cxnSp>
          <p:nvCxnSpPr>
            <p:cNvPr id="15" name="Straight Arrow Connector 14">
              <a:extLst>
                <a:ext uri="{FF2B5EF4-FFF2-40B4-BE49-F238E27FC236}">
                  <a16:creationId xmlns:a16="http://schemas.microsoft.com/office/drawing/2014/main" id="{12DB4EE6-620C-6FD2-1104-B6FB4D2B8FD0}"/>
                </a:ext>
              </a:extLst>
            </p:cNvPr>
            <p:cNvCxnSpPr>
              <a:stCxn id="5" idx="0"/>
              <a:endCxn id="12" idx="2"/>
            </p:cNvCxnSpPr>
            <p:nvPr/>
          </p:nvCxnSpPr>
          <p:spPr bwMode="auto">
            <a:xfrm flipH="1" flipV="1">
              <a:off x="3749697" y="3175585"/>
              <a:ext cx="1" cy="174324"/>
            </a:xfrm>
            <a:prstGeom prst="straightConnector1">
              <a:avLst/>
            </a:prstGeom>
            <a:solidFill>
              <a:schemeClr val="accent1"/>
            </a:solidFill>
            <a:ln w="9525" cap="flat" cmpd="sng" algn="ctr">
              <a:solidFill>
                <a:srgbClr val="FF0000"/>
              </a:solidFill>
              <a:prstDash val="dash"/>
              <a:round/>
              <a:headEnd type="none" w="med" len="med"/>
              <a:tailEnd type="triangle"/>
            </a:ln>
            <a:effectLst/>
          </p:spPr>
        </p:cxnSp>
        <p:cxnSp>
          <p:nvCxnSpPr>
            <p:cNvPr id="17" name="Straight Arrow Connector 16">
              <a:extLst>
                <a:ext uri="{FF2B5EF4-FFF2-40B4-BE49-F238E27FC236}">
                  <a16:creationId xmlns:a16="http://schemas.microsoft.com/office/drawing/2014/main" id="{A301DF32-BA1E-A031-CCA2-2B8D2B0BAEEE}"/>
                </a:ext>
              </a:extLst>
            </p:cNvPr>
            <p:cNvCxnSpPr>
              <a:stCxn id="4" idx="2"/>
              <a:endCxn id="12" idx="0"/>
            </p:cNvCxnSpPr>
            <p:nvPr/>
          </p:nvCxnSpPr>
          <p:spPr bwMode="auto">
            <a:xfrm flipH="1">
              <a:off x="3749697" y="2542786"/>
              <a:ext cx="1" cy="174323"/>
            </a:xfrm>
            <a:prstGeom prst="straightConnector1">
              <a:avLst/>
            </a:prstGeom>
            <a:solidFill>
              <a:schemeClr val="accent1"/>
            </a:solidFill>
            <a:ln w="9525" cap="flat" cmpd="sng" algn="ctr">
              <a:solidFill>
                <a:srgbClr val="068D41"/>
              </a:solidFill>
              <a:prstDash val="dash"/>
              <a:round/>
              <a:headEnd type="none" w="med" len="med"/>
              <a:tailEnd type="triangle"/>
            </a:ln>
            <a:effectLst/>
          </p:spPr>
        </p:cxnSp>
        <p:cxnSp>
          <p:nvCxnSpPr>
            <p:cNvPr id="20" name="Straight Arrow Connector 19">
              <a:extLst>
                <a:ext uri="{FF2B5EF4-FFF2-40B4-BE49-F238E27FC236}">
                  <a16:creationId xmlns:a16="http://schemas.microsoft.com/office/drawing/2014/main" id="{52467661-2E25-C39F-F6BC-F4D93F450F37}"/>
                </a:ext>
              </a:extLst>
            </p:cNvPr>
            <p:cNvCxnSpPr>
              <a:stCxn id="6" idx="1"/>
              <a:endCxn id="12" idx="3"/>
            </p:cNvCxnSpPr>
            <p:nvPr/>
          </p:nvCxnSpPr>
          <p:spPr bwMode="auto">
            <a:xfrm flipH="1">
              <a:off x="4651277" y="2941645"/>
              <a:ext cx="485358" cy="4702"/>
            </a:xfrm>
            <a:prstGeom prst="straightConnector1">
              <a:avLst/>
            </a:prstGeom>
            <a:solidFill>
              <a:schemeClr val="accent1"/>
            </a:solidFill>
            <a:ln w="9525" cap="flat" cmpd="sng" algn="ctr">
              <a:solidFill>
                <a:srgbClr val="FFB045"/>
              </a:solidFill>
              <a:prstDash val="dash"/>
              <a:round/>
              <a:headEnd type="triangle"/>
              <a:tailEnd type="triangle"/>
            </a:ln>
            <a:effectLst/>
          </p:spPr>
        </p:cxnSp>
      </p:grpSp>
      <p:sp>
        <p:nvSpPr>
          <p:cNvPr id="8" name="TextBox 7">
            <a:extLst>
              <a:ext uri="{FF2B5EF4-FFF2-40B4-BE49-F238E27FC236}">
                <a16:creationId xmlns:a16="http://schemas.microsoft.com/office/drawing/2014/main" id="{AB1274EF-A609-A5A4-19F7-8FCD51E018A6}"/>
              </a:ext>
            </a:extLst>
          </p:cNvPr>
          <p:cNvSpPr txBox="1"/>
          <p:nvPr/>
        </p:nvSpPr>
        <p:spPr>
          <a:xfrm>
            <a:off x="4640345" y="569828"/>
            <a:ext cx="935962" cy="369332"/>
          </a:xfrm>
          <a:prstGeom prst="rect">
            <a:avLst/>
          </a:prstGeom>
          <a:noFill/>
        </p:spPr>
        <p:txBody>
          <a:bodyPr wrap="none" rtlCol="0">
            <a:spAutoFit/>
          </a:bodyPr>
          <a:lstStyle/>
          <a:p>
            <a:r>
              <a:rPr lang="en-DE" dirty="0">
                <a:solidFill>
                  <a:srgbClr val="068D41"/>
                </a:solidFill>
                <a:latin typeface="Calibri" panose="020F0502020204030204" pitchFamily="34" charset="0"/>
                <a:cs typeface="Calibri" panose="020F0502020204030204" pitchFamily="34" charset="0"/>
              </a:rPr>
              <a:t>Chatbot</a:t>
            </a:r>
          </a:p>
        </p:txBody>
      </p:sp>
      <p:sp>
        <p:nvSpPr>
          <p:cNvPr id="9" name="TextBox 8">
            <a:extLst>
              <a:ext uri="{FF2B5EF4-FFF2-40B4-BE49-F238E27FC236}">
                <a16:creationId xmlns:a16="http://schemas.microsoft.com/office/drawing/2014/main" id="{F6A58189-F733-6171-9DF6-5DBA575CD8C6}"/>
              </a:ext>
            </a:extLst>
          </p:cNvPr>
          <p:cNvSpPr txBox="1"/>
          <p:nvPr/>
        </p:nvSpPr>
        <p:spPr>
          <a:xfrm>
            <a:off x="5302084" y="4179064"/>
            <a:ext cx="2094758" cy="461665"/>
          </a:xfrm>
          <a:prstGeom prst="rect">
            <a:avLst/>
          </a:prstGeom>
          <a:noFill/>
        </p:spPr>
        <p:txBody>
          <a:bodyPr wrap="square" rtlCol="0">
            <a:spAutoFit/>
          </a:bodyPr>
          <a:lstStyle/>
          <a:p>
            <a:r>
              <a:rPr lang="en-DE" sz="1200" dirty="0">
                <a:solidFill>
                  <a:srgbClr val="068D41"/>
                </a:solidFill>
                <a:latin typeface="Calibri" panose="020F0502020204030204" pitchFamily="34" charset="0"/>
                <a:cs typeface="Calibri" panose="020F0502020204030204" pitchFamily="34" charset="0"/>
              </a:rPr>
              <a:t> + App drumherum bauen</a:t>
            </a:r>
            <a:br>
              <a:rPr lang="en-DE" sz="1200" dirty="0">
                <a:solidFill>
                  <a:srgbClr val="068D41"/>
                </a:solidFill>
                <a:latin typeface="Calibri" panose="020F0502020204030204" pitchFamily="34" charset="0"/>
                <a:cs typeface="Calibri" panose="020F0502020204030204" pitchFamily="34" charset="0"/>
              </a:rPr>
            </a:br>
            <a:r>
              <a:rPr lang="en-DE" sz="1200" dirty="0">
                <a:solidFill>
                  <a:srgbClr val="068D41"/>
                </a:solidFill>
                <a:latin typeface="Calibri" panose="020F0502020204030204" pitchFamily="34" charset="0"/>
                <a:cs typeface="Calibri" panose="020F0502020204030204" pitchFamily="34" charset="0"/>
              </a:rPr>
              <a:t> + dazu lernen lassen </a:t>
            </a:r>
          </a:p>
        </p:txBody>
      </p:sp>
      <p:grpSp>
        <p:nvGrpSpPr>
          <p:cNvPr id="26" name="Group 25">
            <a:extLst>
              <a:ext uri="{FF2B5EF4-FFF2-40B4-BE49-F238E27FC236}">
                <a16:creationId xmlns:a16="http://schemas.microsoft.com/office/drawing/2014/main" id="{EEBEA4B5-1A8F-147D-3C06-53BAE5279FDB}"/>
              </a:ext>
            </a:extLst>
          </p:cNvPr>
          <p:cNvGrpSpPr/>
          <p:nvPr/>
        </p:nvGrpSpPr>
        <p:grpSpPr>
          <a:xfrm>
            <a:off x="7886700" y="2213226"/>
            <a:ext cx="1142450" cy="1456838"/>
            <a:chOff x="7886700" y="2213226"/>
            <a:chExt cx="1142450" cy="1456838"/>
          </a:xfrm>
        </p:grpSpPr>
        <p:sp>
          <p:nvSpPr>
            <p:cNvPr id="22" name="Rounded Rectangle 21">
              <a:extLst>
                <a:ext uri="{FF2B5EF4-FFF2-40B4-BE49-F238E27FC236}">
                  <a16:creationId xmlns:a16="http://schemas.microsoft.com/office/drawing/2014/main" id="{B03360D5-69E0-9447-25F9-E926F876D82F}"/>
                </a:ext>
              </a:extLst>
            </p:cNvPr>
            <p:cNvSpPr/>
            <p:nvPr/>
          </p:nvSpPr>
          <p:spPr bwMode="auto">
            <a:xfrm>
              <a:off x="8069989" y="2213226"/>
              <a:ext cx="959161" cy="1456838"/>
            </a:xfrm>
            <a:prstGeom prst="roundRect">
              <a:avLst/>
            </a:prstGeom>
            <a:solidFill>
              <a:srgbClr val="0066CC">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Daten von </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der eigenen</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Firma.</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Daten von</a:t>
              </a:r>
              <a:b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br>
              <a:r>
                <a:rPr kumimoji="0" lang="en-DE" sz="1100" b="0" i="0" u="none" strike="noStrike" cap="none" normalizeH="0" baseline="0" dirty="0">
                  <a:ln>
                    <a:noFill/>
                  </a:ln>
                  <a:solidFill>
                    <a:schemeClr val="bg2">
                      <a:lumMod val="50000"/>
                    </a:schemeClr>
                  </a:solidFill>
                  <a:effectLst/>
                  <a:latin typeface="Calibri" panose="020F0502020204030204" pitchFamily="34" charset="0"/>
                  <a:cs typeface="Calibri" panose="020F0502020204030204" pitchFamily="34" charset="0"/>
                </a:rPr>
                <a:t>Webseiten.</a:t>
              </a:r>
            </a:p>
          </p:txBody>
        </p:sp>
        <p:cxnSp>
          <p:nvCxnSpPr>
            <p:cNvPr id="24" name="Straight Arrow Connector 23">
              <a:extLst>
                <a:ext uri="{FF2B5EF4-FFF2-40B4-BE49-F238E27FC236}">
                  <a16:creationId xmlns:a16="http://schemas.microsoft.com/office/drawing/2014/main" id="{CDB35B7F-C945-FF01-7224-B1AE059F6A28}"/>
                </a:ext>
              </a:extLst>
            </p:cNvPr>
            <p:cNvCxnSpPr>
              <a:stCxn id="22" idx="1"/>
              <a:endCxn id="6" idx="3"/>
            </p:cNvCxnSpPr>
            <p:nvPr/>
          </p:nvCxnSpPr>
          <p:spPr bwMode="auto">
            <a:xfrm flipH="1">
              <a:off x="7886700" y="2941645"/>
              <a:ext cx="183289" cy="0"/>
            </a:xfrm>
            <a:prstGeom prst="straightConnector1">
              <a:avLst/>
            </a:prstGeom>
            <a:solidFill>
              <a:schemeClr val="accent1"/>
            </a:solidFill>
            <a:ln w="9525" cap="flat" cmpd="sng" algn="ctr">
              <a:solidFill>
                <a:srgbClr val="0066CC"/>
              </a:solidFill>
              <a:prstDash val="solid"/>
              <a:round/>
              <a:headEnd type="triangle"/>
              <a:tailEnd type="triangle"/>
            </a:ln>
            <a:effectLst/>
          </p:spPr>
        </p:cxnSp>
      </p:grpSp>
    </p:spTree>
    <p:extLst>
      <p:ext uri="{BB962C8B-B14F-4D97-AF65-F5344CB8AC3E}">
        <p14:creationId xmlns:p14="http://schemas.microsoft.com/office/powerpoint/2010/main" val="8654213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haben</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wir</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gerade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gemacht</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026" name="Picture 2">
            <a:extLst>
              <a:ext uri="{FF2B5EF4-FFF2-40B4-BE49-F238E27FC236}">
                <a16:creationId xmlns:a16="http://schemas.microsoft.com/office/drawing/2014/main" id="{66E6A25B-F5D5-EB74-EFA2-D5DFEEDDB7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003" y="687053"/>
            <a:ext cx="4403192" cy="4304871"/>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a:extLst>
              <a:ext uri="{FF2B5EF4-FFF2-40B4-BE49-F238E27FC236}">
                <a16:creationId xmlns:a16="http://schemas.microsoft.com/office/drawing/2014/main" id="{5A2A3204-6270-E89C-9BC3-9956638D68C9}"/>
              </a:ext>
            </a:extLst>
          </p:cNvPr>
          <p:cNvSpPr/>
          <p:nvPr/>
        </p:nvSpPr>
        <p:spPr bwMode="auto">
          <a:xfrm>
            <a:off x="4991256" y="4569562"/>
            <a:ext cx="2845995" cy="535946"/>
          </a:xfrm>
          <a:prstGeom prst="round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600" dirty="0">
                <a:solidFill>
                  <a:srgbClr val="5F5F5F"/>
                </a:solidFill>
                <a:latin typeface="Calibri" panose="020F0502020204030204" pitchFamily="34" charset="0"/>
                <a:cs typeface="Calibri" panose="020F0502020204030204" pitchFamily="34" charset="0"/>
              </a:rPr>
              <a:t>“Wizard of Oz”- Methode</a:t>
            </a: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1392710D-6026-9CFC-3924-B093C85F0873}"/>
              </a:ext>
            </a:extLst>
          </p:cNvPr>
          <p:cNvGrpSpPr/>
          <p:nvPr/>
        </p:nvGrpSpPr>
        <p:grpSpPr>
          <a:xfrm>
            <a:off x="4546060" y="1287645"/>
            <a:ext cx="3586264" cy="746706"/>
            <a:chOff x="4546060" y="1287645"/>
            <a:chExt cx="3586264" cy="746706"/>
          </a:xfrm>
        </p:grpSpPr>
        <p:sp>
          <p:nvSpPr>
            <p:cNvPr id="10" name="Rounded Rectangle 9">
              <a:extLst>
                <a:ext uri="{FF2B5EF4-FFF2-40B4-BE49-F238E27FC236}">
                  <a16:creationId xmlns:a16="http://schemas.microsoft.com/office/drawing/2014/main" id="{0CEA0448-749C-B74A-BC5B-3E170CAE4648}"/>
                </a:ext>
              </a:extLst>
            </p:cNvPr>
            <p:cNvSpPr/>
            <p:nvPr/>
          </p:nvSpPr>
          <p:spPr bwMode="auto">
            <a:xfrm>
              <a:off x="5286329" y="1287645"/>
              <a:ext cx="2845995" cy="746706"/>
            </a:xfrm>
            <a:prstGeom prst="roundRect">
              <a:avLst/>
            </a:prstGeom>
            <a:solidFill>
              <a:srgbClr val="068D41">
                <a:alpha val="5098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600" dirty="0">
                  <a:solidFill>
                    <a:srgbClr val="5F5F5F"/>
                  </a:solidFill>
                  <a:latin typeface="Calibri" panose="020F0502020204030204" pitchFamily="34" charset="0"/>
                  <a:cs typeface="Calibri" panose="020F0502020204030204" pitchFamily="34" charset="0"/>
                </a:rPr>
                <a:t>Sie spielen nach, wie das </a:t>
              </a:r>
              <a:br>
                <a:rPr lang="en-DE" sz="1600" dirty="0">
                  <a:solidFill>
                    <a:srgbClr val="5F5F5F"/>
                  </a:solidFill>
                  <a:latin typeface="Calibri" panose="020F0502020204030204" pitchFamily="34" charset="0"/>
                  <a:cs typeface="Calibri" panose="020F0502020204030204" pitchFamily="34" charset="0"/>
                </a:rPr>
              </a:br>
              <a:r>
                <a:rPr lang="en-DE" sz="1600" dirty="0">
                  <a:solidFill>
                    <a:srgbClr val="5F5F5F"/>
                  </a:solidFill>
                  <a:latin typeface="Calibri" panose="020F0502020204030204" pitchFamily="34" charset="0"/>
                  <a:cs typeface="Calibri" panose="020F0502020204030204" pitchFamily="34" charset="0"/>
                </a:rPr>
                <a:t>Produkt funktioniert</a:t>
              </a: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cxnSp>
          <p:nvCxnSpPr>
            <p:cNvPr id="17" name="Straight Arrow Connector 16">
              <a:extLst>
                <a:ext uri="{FF2B5EF4-FFF2-40B4-BE49-F238E27FC236}">
                  <a16:creationId xmlns:a16="http://schemas.microsoft.com/office/drawing/2014/main" id="{28049CE9-7908-B681-6B86-8D9D2476D1AF}"/>
                </a:ext>
              </a:extLst>
            </p:cNvPr>
            <p:cNvCxnSpPr>
              <a:cxnSpLocks/>
              <a:stCxn id="10" idx="1"/>
            </p:cNvCxnSpPr>
            <p:nvPr/>
          </p:nvCxnSpPr>
          <p:spPr bwMode="auto">
            <a:xfrm flipH="1" flipV="1">
              <a:off x="4546060" y="1544725"/>
              <a:ext cx="740269" cy="116273"/>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grpSp>
      <p:grpSp>
        <p:nvGrpSpPr>
          <p:cNvPr id="2" name="Group 1">
            <a:extLst>
              <a:ext uri="{FF2B5EF4-FFF2-40B4-BE49-F238E27FC236}">
                <a16:creationId xmlns:a16="http://schemas.microsoft.com/office/drawing/2014/main" id="{8EC35E4C-E365-2609-F034-564D32AD85CB}"/>
              </a:ext>
            </a:extLst>
          </p:cNvPr>
          <p:cNvGrpSpPr/>
          <p:nvPr/>
        </p:nvGrpSpPr>
        <p:grpSpPr>
          <a:xfrm>
            <a:off x="4834647" y="3220660"/>
            <a:ext cx="3297677" cy="535946"/>
            <a:chOff x="4834647" y="3220660"/>
            <a:chExt cx="3297677" cy="535946"/>
          </a:xfrm>
        </p:grpSpPr>
        <p:sp>
          <p:nvSpPr>
            <p:cNvPr id="8" name="Rounded Rectangle 7">
              <a:extLst>
                <a:ext uri="{FF2B5EF4-FFF2-40B4-BE49-F238E27FC236}">
                  <a16:creationId xmlns:a16="http://schemas.microsoft.com/office/drawing/2014/main" id="{8E9173A4-FBEC-ED59-DC56-E10518F0B49E}"/>
                </a:ext>
              </a:extLst>
            </p:cNvPr>
            <p:cNvSpPr/>
            <p:nvPr/>
          </p:nvSpPr>
          <p:spPr bwMode="auto">
            <a:xfrm>
              <a:off x="5286329" y="3220660"/>
              <a:ext cx="2845995" cy="535946"/>
            </a:xfrm>
            <a:prstGeom prst="roundRect">
              <a:avLst/>
            </a:prstGeom>
            <a:solidFill>
              <a:srgbClr val="FFB045">
                <a:alpha val="50196"/>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600" dirty="0">
                  <a:solidFill>
                    <a:srgbClr val="5F5F5F"/>
                  </a:solidFill>
                  <a:latin typeface="Calibri" panose="020F0502020204030204" pitchFamily="34" charset="0"/>
                  <a:cs typeface="Calibri" panose="020F0502020204030204" pitchFamily="34" charset="0"/>
                </a:rPr>
                <a:t>Sie erlebt das Produkt</a:t>
              </a:r>
              <a:endPar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cxnSp>
          <p:nvCxnSpPr>
            <p:cNvPr id="19" name="Straight Arrow Connector 18">
              <a:extLst>
                <a:ext uri="{FF2B5EF4-FFF2-40B4-BE49-F238E27FC236}">
                  <a16:creationId xmlns:a16="http://schemas.microsoft.com/office/drawing/2014/main" id="{24FA3DE4-2A97-4A6F-A16E-F4BC152FAA25}"/>
                </a:ext>
              </a:extLst>
            </p:cNvPr>
            <p:cNvCxnSpPr>
              <a:stCxn id="8" idx="1"/>
            </p:cNvCxnSpPr>
            <p:nvPr/>
          </p:nvCxnSpPr>
          <p:spPr bwMode="auto">
            <a:xfrm flipH="1" flipV="1">
              <a:off x="4834647" y="3482502"/>
              <a:ext cx="451682" cy="6131"/>
            </a:xfrm>
            <a:prstGeom prst="straightConnector1">
              <a:avLst/>
            </a:prstGeom>
            <a:solidFill>
              <a:schemeClr val="accent1"/>
            </a:solidFill>
            <a:ln w="9525" cap="flat" cmpd="sng" algn="ctr">
              <a:solidFill>
                <a:srgbClr val="FFCC00"/>
              </a:solidFill>
              <a:prstDash val="solid"/>
              <a:round/>
              <a:headEnd type="none" w="med" len="med"/>
              <a:tailEnd type="triangle"/>
            </a:ln>
            <a:effectLst/>
          </p:spPr>
        </p:cxnSp>
      </p:grpSp>
      <p:sp>
        <p:nvSpPr>
          <p:cNvPr id="5" name="TextBox 4">
            <a:extLst>
              <a:ext uri="{FF2B5EF4-FFF2-40B4-BE49-F238E27FC236}">
                <a16:creationId xmlns:a16="http://schemas.microsoft.com/office/drawing/2014/main" id="{B005E4B9-B399-DEA1-4104-0D7731CC8860}"/>
              </a:ext>
            </a:extLst>
          </p:cNvPr>
          <p:cNvSpPr txBox="1"/>
          <p:nvPr/>
        </p:nvSpPr>
        <p:spPr>
          <a:xfrm>
            <a:off x="-66137" y="4958123"/>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366023762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162CC4-47BB-3C65-0D62-D8988E1B2A7C}"/>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nimmst</a:t>
            </a:r>
            <a:r>
              <a:rPr lang="en-US" sz="2400" b="0" dirty="0">
                <a:solidFill>
                  <a:srgbClr val="068D41"/>
                </a:solidFill>
                <a:latin typeface="Calibri" panose="020F0502020204030204" pitchFamily="34" charset="0"/>
                <a:cs typeface="Calibri" panose="020F0502020204030204" pitchFamily="34" charset="0"/>
              </a:rPr>
              <a:t> du </a:t>
            </a:r>
            <a:r>
              <a:rPr lang="en-US" sz="2400" b="0" dirty="0" err="1">
                <a:solidFill>
                  <a:srgbClr val="068D41"/>
                </a:solidFill>
                <a:latin typeface="Calibri" panose="020F0502020204030204" pitchFamily="34" charset="0"/>
                <a:cs typeface="Calibri" panose="020F0502020204030204" pitchFamily="34" charset="0"/>
              </a:rPr>
              <a:t>heute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mit</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sp>
        <p:nvSpPr>
          <p:cNvPr id="2" name="Rounded Rectangle 1">
            <a:extLst>
              <a:ext uri="{FF2B5EF4-FFF2-40B4-BE49-F238E27FC236}">
                <a16:creationId xmlns:a16="http://schemas.microsoft.com/office/drawing/2014/main" id="{4209098F-4EDB-8BB9-3974-C08195B13960}"/>
              </a:ext>
            </a:extLst>
          </p:cNvPr>
          <p:cNvSpPr/>
          <p:nvPr/>
        </p:nvSpPr>
        <p:spPr bwMode="auto">
          <a:xfrm>
            <a:off x="1630996" y="1165363"/>
            <a:ext cx="6177069" cy="778213"/>
          </a:xfrm>
          <a:prstGeom prst="roundRect">
            <a:avLst/>
          </a:prstGeom>
          <a:solidFill>
            <a:srgbClr val="FFB045">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Hat sich deine Meinung über Chatbots, Siri und Co. verändert?</a:t>
            </a:r>
          </a:p>
        </p:txBody>
      </p:sp>
      <p:sp>
        <p:nvSpPr>
          <p:cNvPr id="3" name="Rounded Rectangle 2">
            <a:extLst>
              <a:ext uri="{FF2B5EF4-FFF2-40B4-BE49-F238E27FC236}">
                <a16:creationId xmlns:a16="http://schemas.microsoft.com/office/drawing/2014/main" id="{46826033-70FC-74AD-811E-C2253D247685}"/>
              </a:ext>
            </a:extLst>
          </p:cNvPr>
          <p:cNvSpPr/>
          <p:nvPr/>
        </p:nvSpPr>
        <p:spPr bwMode="auto">
          <a:xfrm>
            <a:off x="2399483" y="2470399"/>
            <a:ext cx="6177069" cy="778213"/>
          </a:xfrm>
          <a:prstGeom prst="roundRect">
            <a:avLst/>
          </a:prstGeom>
          <a:solidFill>
            <a:srgbClr val="00B0F0">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Was hat euch heute am besten gefallen?</a:t>
            </a:r>
          </a:p>
        </p:txBody>
      </p:sp>
      <p:sp>
        <p:nvSpPr>
          <p:cNvPr id="5" name="Rounded Rectangle 4">
            <a:extLst>
              <a:ext uri="{FF2B5EF4-FFF2-40B4-BE49-F238E27FC236}">
                <a16:creationId xmlns:a16="http://schemas.microsoft.com/office/drawing/2014/main" id="{814773CA-29B9-39DB-F11A-8D83E32C422C}"/>
              </a:ext>
            </a:extLst>
          </p:cNvPr>
          <p:cNvSpPr/>
          <p:nvPr/>
        </p:nvSpPr>
        <p:spPr bwMode="auto">
          <a:xfrm>
            <a:off x="1460334" y="3775436"/>
            <a:ext cx="6177069" cy="778213"/>
          </a:xfrm>
          <a:prstGeom prst="roundRect">
            <a:avLst/>
          </a:prstGeom>
          <a:solidFill>
            <a:srgbClr val="068D41">
              <a:alpha val="52941"/>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5F5F5F"/>
                </a:solidFill>
                <a:effectLst/>
                <a:latin typeface="Calibri" panose="020F0502020204030204" pitchFamily="34" charset="0"/>
                <a:cs typeface="Calibri" panose="020F0502020204030204" pitchFamily="34" charset="0"/>
              </a:rPr>
              <a:t>Was hättet ihr euch gewünscht?</a:t>
            </a:r>
          </a:p>
        </p:txBody>
      </p:sp>
      <p:pic>
        <p:nvPicPr>
          <p:cNvPr id="6" name="Picture 5">
            <a:extLst>
              <a:ext uri="{FF2B5EF4-FFF2-40B4-BE49-F238E27FC236}">
                <a16:creationId xmlns:a16="http://schemas.microsoft.com/office/drawing/2014/main" id="{7F30F552-098E-9720-1604-EEDB8D69317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88"/>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45915" y="1451001"/>
            <a:ext cx="2628839" cy="2817010"/>
          </a:xfrm>
          <a:prstGeom prst="rect">
            <a:avLst/>
          </a:prstGeom>
        </p:spPr>
      </p:pic>
      <p:sp>
        <p:nvSpPr>
          <p:cNvPr id="7" name="TextBox 6">
            <a:extLst>
              <a:ext uri="{FF2B5EF4-FFF2-40B4-BE49-F238E27FC236}">
                <a16:creationId xmlns:a16="http://schemas.microsoft.com/office/drawing/2014/main" id="{F94D7110-093C-A4DD-7BDC-15C5DDEE0688}"/>
              </a:ext>
            </a:extLst>
          </p:cNvPr>
          <p:cNvSpPr txBox="1"/>
          <p:nvPr/>
        </p:nvSpPr>
        <p:spPr>
          <a:xfrm>
            <a:off x="-66137" y="4958123"/>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42855340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A7FE0B7-AAE0-5532-706D-D0612B669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661" y="-27159"/>
            <a:ext cx="3737232" cy="6716635"/>
          </a:xfrm>
          <a:prstGeom prst="rect">
            <a:avLst/>
          </a:prstGeom>
        </p:spPr>
      </p:pic>
      <p:pic>
        <p:nvPicPr>
          <p:cNvPr id="3" name="Picture 2">
            <a:extLst>
              <a:ext uri="{FF2B5EF4-FFF2-40B4-BE49-F238E27FC236}">
                <a16:creationId xmlns:a16="http://schemas.microsoft.com/office/drawing/2014/main" id="{522AD4D8-DE13-278A-E094-1760F1728D2F}"/>
              </a:ext>
            </a:extLst>
          </p:cNvPr>
          <p:cNvPicPr>
            <a:picLocks noChangeAspect="1"/>
          </p:cNvPicPr>
          <p:nvPr/>
        </p:nvPicPr>
        <p:blipFill rotWithShape="1">
          <a:blip r:embed="rId3">
            <a:extLst>
              <a:ext uri="{28A0092B-C50C-407E-A947-70E740481C1C}">
                <a14:useLocalDpi xmlns:a14="http://schemas.microsoft.com/office/drawing/2010/main" val="0"/>
              </a:ext>
            </a:extLst>
          </a:blip>
          <a:srcRect t="33988" b="40476"/>
          <a:stretch/>
        </p:blipFill>
        <p:spPr>
          <a:xfrm>
            <a:off x="1344367" y="1156448"/>
            <a:ext cx="3740526" cy="1775012"/>
          </a:xfrm>
          <a:prstGeom prst="rect">
            <a:avLst/>
          </a:prstGeom>
        </p:spPr>
      </p:pic>
      <p:pic>
        <p:nvPicPr>
          <p:cNvPr id="5" name="Picture 2" descr="enkis Logo">
            <a:extLst>
              <a:ext uri="{FF2B5EF4-FFF2-40B4-BE49-F238E27FC236}">
                <a16:creationId xmlns:a16="http://schemas.microsoft.com/office/drawing/2014/main" id="{E3C98779-CAFB-8AC0-A816-C48BFC6756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16459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00C9E-7506-104C-7085-4A040A73D748}"/>
              </a:ext>
            </a:extLst>
          </p:cNvPr>
          <p:cNvSpPr>
            <a:spLocks noGrp="1"/>
          </p:cNvSpPr>
          <p:nvPr>
            <p:ph type="title"/>
          </p:nvPr>
        </p:nvSpPr>
        <p:spPr/>
        <p:txBody>
          <a:bodyPr/>
          <a:lstStyle/>
          <a:p>
            <a:r>
              <a:rPr lang="en-DE" dirty="0">
                <a:latin typeface="Calibri" panose="020F0502020204030204" pitchFamily="34" charset="0"/>
                <a:cs typeface="Calibri" panose="020F0502020204030204" pitchFamily="34" charset="0"/>
              </a:rPr>
              <a:t>Images</a:t>
            </a:r>
          </a:p>
        </p:txBody>
      </p:sp>
      <p:sp>
        <p:nvSpPr>
          <p:cNvPr id="3" name="Content Placeholder 2">
            <a:extLst>
              <a:ext uri="{FF2B5EF4-FFF2-40B4-BE49-F238E27FC236}">
                <a16:creationId xmlns:a16="http://schemas.microsoft.com/office/drawing/2014/main" id="{D525EF9A-25AC-357D-5A8B-AE8A3949E35E}"/>
              </a:ext>
            </a:extLst>
          </p:cNvPr>
          <p:cNvSpPr>
            <a:spLocks noGrp="1"/>
          </p:cNvSpPr>
          <p:nvPr>
            <p:ph idx="1"/>
          </p:nvPr>
        </p:nvSpPr>
        <p:spPr/>
        <p:txBody>
          <a:bodyPr/>
          <a:lstStyle/>
          <a:p>
            <a:r>
              <a:rPr lang="en-GB" sz="1400" dirty="0">
                <a:latin typeface="Calibri" panose="020F0502020204030204" pitchFamily="34" charset="0"/>
                <a:cs typeface="Calibri" panose="020F0502020204030204" pitchFamily="34" charset="0"/>
                <a:hlinkClick r:id="rId2"/>
              </a:rPr>
              <a:t>https://fakedetail.com/fake-whatsapp-chat-generator</a:t>
            </a:r>
            <a:endParaRPr lang="en-GB" sz="1400" dirty="0">
              <a:latin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hlinkClick r:id="rId3"/>
              </a:rPr>
              <a:t>https://storyset.com/illustration/chat-bot/pana</a:t>
            </a:r>
            <a:r>
              <a:rPr lang="en-GB" sz="1400" dirty="0">
                <a:latin typeface="Calibri" panose="020F0502020204030204" pitchFamily="34" charset="0"/>
                <a:cs typeface="Calibri" panose="020F0502020204030204" pitchFamily="34" charset="0"/>
              </a:rPr>
              <a:t> </a:t>
            </a:r>
          </a:p>
          <a:p>
            <a:r>
              <a:rPr lang="en-GB" sz="1400" dirty="0">
                <a:latin typeface="Calibri" panose="020F0502020204030204" pitchFamily="34" charset="0"/>
                <a:cs typeface="Calibri" panose="020F0502020204030204" pitchFamily="34" charset="0"/>
                <a:hlinkClick r:id="rId4"/>
              </a:rPr>
              <a:t>https://storyset.com/illustration/shawarma/pana</a:t>
            </a:r>
            <a:r>
              <a:rPr lang="en-GB" sz="1400" dirty="0">
                <a:latin typeface="Calibri" panose="020F0502020204030204" pitchFamily="34" charset="0"/>
                <a:cs typeface="Calibri" panose="020F0502020204030204" pitchFamily="34" charset="0"/>
              </a:rPr>
              <a:t> </a:t>
            </a:r>
          </a:p>
          <a:p>
            <a:r>
              <a:rPr lang="en-GB" sz="1400" dirty="0">
                <a:latin typeface="Calibri" panose="020F0502020204030204" pitchFamily="34" charset="0"/>
                <a:cs typeface="Calibri" panose="020F0502020204030204" pitchFamily="34" charset="0"/>
                <a:hlinkClick r:id="rId5"/>
              </a:rPr>
              <a:t>https://storyset.com/illustration/oral-care/pana</a:t>
            </a:r>
            <a:r>
              <a:rPr lang="en-GB" sz="1400">
                <a:latin typeface="Calibri" panose="020F0502020204030204" pitchFamily="34" charset="0"/>
                <a:cs typeface="Calibri" panose="020F0502020204030204" pitchFamily="34" charset="0"/>
              </a:rPr>
              <a:t> </a:t>
            </a:r>
            <a:endParaRPr lang="en-GB" sz="1400" dirty="0">
              <a:latin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hlinkClick r:id="rId6"/>
              </a:rPr>
              <a:t>https://aleenahansari.medium.com/wizard-of-oz-prototyping-hcde-451-ed06a4f1c7c3</a:t>
            </a:r>
            <a:endParaRPr lang="en-GB" sz="1400" dirty="0">
              <a:latin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hlinkClick r:id="rId7"/>
              </a:rPr>
              <a:t>https://www.worthpoint.com/worthopedia/radio-rex-sound-activated-elmwood-1957178069</a:t>
            </a:r>
            <a:endParaRPr lang="en-GB" sz="1400" dirty="0">
              <a:latin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hlinkClick r:id="rId8"/>
              </a:rPr>
              <a:t>https://t3n.de/consent?redirecturl=%2Fnews%2Fhey-siri-apple-siri-1510974%2F</a:t>
            </a:r>
            <a:endParaRPr lang="en-GB" sz="1400" dirty="0">
              <a:latin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hlinkClick r:id="rId9"/>
              </a:rPr>
              <a:t>https://www.reddit.com/r/memes/comments/cqd1dr/siri_is_threatening_should_i_ask_her_to_call_911/</a:t>
            </a:r>
            <a:endParaRPr lang="en-GB" sz="1400" dirty="0">
              <a:latin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hlinkClick r:id="rId10"/>
              </a:rPr>
              <a:t>https://en.wikipedia.org/wiki/Virtual_assistant</a:t>
            </a:r>
            <a:r>
              <a:rPr lang="en-GB" sz="1400" dirty="0">
                <a:latin typeface="Calibri" panose="020F0502020204030204" pitchFamily="34" charset="0"/>
                <a:cs typeface="Calibri" panose="020F0502020204030204" pitchFamily="34" charset="0"/>
              </a:rPr>
              <a:t>   </a:t>
            </a:r>
          </a:p>
          <a:p>
            <a:r>
              <a:rPr lang="en-GB" sz="1400" dirty="0">
                <a:latin typeface="Calibri" panose="020F0502020204030204" pitchFamily="34" charset="0"/>
                <a:cs typeface="Calibri" panose="020F0502020204030204" pitchFamily="34" charset="0"/>
                <a:hlinkClick r:id="rId11"/>
              </a:rPr>
              <a:t>https://de.wikipedia.org/wiki/ELIZA#/media/Datei:ELIZA_conversation.jpg</a:t>
            </a:r>
            <a:r>
              <a:rPr lang="en-GB" sz="1400" dirty="0">
                <a:latin typeface="Calibri" panose="020F0502020204030204" pitchFamily="34" charset="0"/>
                <a:cs typeface="Calibri" panose="020F0502020204030204" pitchFamily="34" charset="0"/>
              </a:rPr>
              <a:t> </a:t>
            </a:r>
          </a:p>
          <a:p>
            <a:r>
              <a:rPr lang="en-GB" sz="1400" dirty="0">
                <a:latin typeface="Calibri" panose="020F0502020204030204" pitchFamily="34" charset="0"/>
                <a:cs typeface="Calibri" panose="020F0502020204030204" pitchFamily="34" charset="0"/>
              </a:rPr>
              <a:t> </a:t>
            </a:r>
            <a:endParaRPr lang="en-DE" sz="1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0967F832-FFA1-467C-CD77-395E67886B67}"/>
              </a:ext>
            </a:extLst>
          </p:cNvPr>
          <p:cNvSpPr txBox="1"/>
          <p:nvPr/>
        </p:nvSpPr>
        <p:spPr>
          <a:xfrm>
            <a:off x="2461846" y="602901"/>
            <a:ext cx="184731" cy="369332"/>
          </a:xfrm>
          <a:prstGeom prst="rect">
            <a:avLst/>
          </a:prstGeom>
          <a:noFill/>
        </p:spPr>
        <p:txBody>
          <a:bodyPr wrap="none" rtlCol="0">
            <a:spAutoFit/>
          </a:bodyPr>
          <a:lstStyle/>
          <a:p>
            <a:endParaRPr lang="en-D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07205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C0D0D-5B77-0143-45BB-777F7C0A84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256434-49D3-3009-8C5B-64D422FA4470}"/>
              </a:ext>
            </a:extLst>
          </p:cNvPr>
          <p:cNvSpPr>
            <a:spLocks noGrp="1"/>
          </p:cNvSpPr>
          <p:nvPr>
            <p:ph type="title"/>
          </p:nvPr>
        </p:nvSpPr>
        <p:spPr/>
        <p:txBody>
          <a:bodyPr/>
          <a:lstStyle/>
          <a:p>
            <a:r>
              <a:rPr lang="en-DE" dirty="0">
                <a:latin typeface="Calibri" panose="020F0502020204030204" pitchFamily="34" charset="0"/>
                <a:cs typeface="Calibri" panose="020F0502020204030204" pitchFamily="34" charset="0"/>
              </a:rPr>
              <a:t>Materialien erstellt durch </a:t>
            </a:r>
          </a:p>
        </p:txBody>
      </p:sp>
      <p:sp>
        <p:nvSpPr>
          <p:cNvPr id="5" name="TextBox 4">
            <a:extLst>
              <a:ext uri="{FF2B5EF4-FFF2-40B4-BE49-F238E27FC236}">
                <a16:creationId xmlns:a16="http://schemas.microsoft.com/office/drawing/2014/main" id="{A321506A-5511-6511-D34B-792305513D2B}"/>
              </a:ext>
            </a:extLst>
          </p:cNvPr>
          <p:cNvSpPr txBox="1"/>
          <p:nvPr/>
        </p:nvSpPr>
        <p:spPr>
          <a:xfrm>
            <a:off x="2461846" y="602901"/>
            <a:ext cx="184731" cy="369332"/>
          </a:xfrm>
          <a:prstGeom prst="rect">
            <a:avLst/>
          </a:prstGeom>
          <a:noFill/>
        </p:spPr>
        <p:txBody>
          <a:bodyPr wrap="none" rtlCol="0">
            <a:spAutoFit/>
          </a:bodyPr>
          <a:lstStyle/>
          <a:p>
            <a:endParaRPr lang="en-DE" dirty="0">
              <a:latin typeface="Calibri" panose="020F0502020204030204" pitchFamily="34" charset="0"/>
            </a:endParaRPr>
          </a:p>
        </p:txBody>
      </p:sp>
      <p:sp>
        <p:nvSpPr>
          <p:cNvPr id="7" name="TextBox 6">
            <a:extLst>
              <a:ext uri="{FF2B5EF4-FFF2-40B4-BE49-F238E27FC236}">
                <a16:creationId xmlns:a16="http://schemas.microsoft.com/office/drawing/2014/main" id="{7D27848C-328E-D535-93D7-E06AD28E0BFF}"/>
              </a:ext>
            </a:extLst>
          </p:cNvPr>
          <p:cNvSpPr txBox="1"/>
          <p:nvPr/>
        </p:nvSpPr>
        <p:spPr>
          <a:xfrm>
            <a:off x="3328827" y="893852"/>
            <a:ext cx="184731" cy="369332"/>
          </a:xfrm>
          <a:prstGeom prst="rect">
            <a:avLst/>
          </a:prstGeom>
          <a:noFill/>
        </p:spPr>
        <p:txBody>
          <a:bodyPr wrap="none" rtlCol="0">
            <a:spAutoFit/>
          </a:bodyPr>
          <a:lstStyle/>
          <a:p>
            <a:endParaRPr lang="en-DE" dirty="0">
              <a:latin typeface="Calibri" panose="020F0502020204030204" pitchFamily="34" charset="0"/>
            </a:endParaRPr>
          </a:p>
        </p:txBody>
      </p:sp>
      <p:pic>
        <p:nvPicPr>
          <p:cNvPr id="11266" name="Picture 2" descr="enkis Logo">
            <a:extLst>
              <a:ext uri="{FF2B5EF4-FFF2-40B4-BE49-F238E27FC236}">
                <a16:creationId xmlns:a16="http://schemas.microsoft.com/office/drawing/2014/main" id="{99D31952-4518-47FC-B2EE-0750C58EA7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0409" y="2320727"/>
            <a:ext cx="4010980" cy="179921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Project Partners">
            <a:extLst>
              <a:ext uri="{FF2B5EF4-FFF2-40B4-BE49-F238E27FC236}">
                <a16:creationId xmlns:a16="http://schemas.microsoft.com/office/drawing/2014/main" id="{12002CA4-4E82-297D-ADEE-823AD65359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8827" y="1447423"/>
            <a:ext cx="5417906" cy="3047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31750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A7FE0B7-AAE0-5532-706D-D0612B6696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7661" y="-27159"/>
            <a:ext cx="3737232" cy="6716635"/>
          </a:xfrm>
          <a:prstGeom prst="rect">
            <a:avLst/>
          </a:prstGeom>
        </p:spPr>
      </p:pic>
      <p:pic>
        <p:nvPicPr>
          <p:cNvPr id="3" name="Picture 2">
            <a:extLst>
              <a:ext uri="{FF2B5EF4-FFF2-40B4-BE49-F238E27FC236}">
                <a16:creationId xmlns:a16="http://schemas.microsoft.com/office/drawing/2014/main" id="{522AD4D8-DE13-278A-E094-1760F1728D2F}"/>
              </a:ext>
            </a:extLst>
          </p:cNvPr>
          <p:cNvPicPr>
            <a:picLocks noChangeAspect="1"/>
          </p:cNvPicPr>
          <p:nvPr/>
        </p:nvPicPr>
        <p:blipFill rotWithShape="1">
          <a:blip r:embed="rId4">
            <a:extLst>
              <a:ext uri="{28A0092B-C50C-407E-A947-70E740481C1C}">
                <a14:useLocalDpi xmlns:a14="http://schemas.microsoft.com/office/drawing/2010/main" val="0"/>
              </a:ext>
            </a:extLst>
          </a:blip>
          <a:srcRect t="33988" b="14038"/>
          <a:stretch/>
        </p:blipFill>
        <p:spPr>
          <a:xfrm>
            <a:off x="1344367" y="1156447"/>
            <a:ext cx="3740526" cy="3612777"/>
          </a:xfrm>
          <a:prstGeom prst="rect">
            <a:avLst/>
          </a:prstGeom>
        </p:spPr>
      </p:pic>
      <p:pic>
        <p:nvPicPr>
          <p:cNvPr id="7" name="Picture 6">
            <a:extLst>
              <a:ext uri="{FF2B5EF4-FFF2-40B4-BE49-F238E27FC236}">
                <a16:creationId xmlns:a16="http://schemas.microsoft.com/office/drawing/2014/main" id="{7FA93037-AB59-F4C4-A428-7B5543CA236C}"/>
              </a:ext>
            </a:extLst>
          </p:cNvPr>
          <p:cNvPicPr>
            <a:picLocks noChangeAspect="1"/>
          </p:cNvPicPr>
          <p:nvPr/>
        </p:nvPicPr>
        <p:blipFill rotWithShape="1">
          <a:blip r:embed="rId5">
            <a:extLst>
              <a:ext uri="{28A0092B-C50C-407E-A947-70E740481C1C}">
                <a14:useLocalDpi xmlns:a14="http://schemas.microsoft.com/office/drawing/2010/main" val="0"/>
              </a:ext>
            </a:extLst>
          </a:blip>
          <a:srcRect t="4040"/>
          <a:stretch/>
        </p:blipFill>
        <p:spPr>
          <a:xfrm>
            <a:off x="1337429" y="2994411"/>
            <a:ext cx="3747464" cy="1943276"/>
          </a:xfrm>
          <a:prstGeom prst="rect">
            <a:avLst/>
          </a:prstGeom>
        </p:spPr>
      </p:pic>
      <p:pic>
        <p:nvPicPr>
          <p:cNvPr id="2" name="Picture 2" descr="enkis Logo">
            <a:extLst>
              <a:ext uri="{FF2B5EF4-FFF2-40B4-BE49-F238E27FC236}">
                <a16:creationId xmlns:a16="http://schemas.microsoft.com/office/drawing/2014/main" id="{30CEC91C-AEA3-64EA-207A-686397145C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036905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A7FE0B7-AAE0-5532-706D-D0612B669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661" y="-27159"/>
            <a:ext cx="3737232" cy="6716635"/>
          </a:xfrm>
          <a:prstGeom prst="rect">
            <a:avLst/>
          </a:prstGeom>
        </p:spPr>
      </p:pic>
      <p:pic>
        <p:nvPicPr>
          <p:cNvPr id="3" name="Picture 2">
            <a:extLst>
              <a:ext uri="{FF2B5EF4-FFF2-40B4-BE49-F238E27FC236}">
                <a16:creationId xmlns:a16="http://schemas.microsoft.com/office/drawing/2014/main" id="{522AD4D8-DE13-278A-E094-1760F1728D2F}"/>
              </a:ext>
            </a:extLst>
          </p:cNvPr>
          <p:cNvPicPr>
            <a:picLocks noChangeAspect="1"/>
          </p:cNvPicPr>
          <p:nvPr/>
        </p:nvPicPr>
        <p:blipFill rotWithShape="1">
          <a:blip r:embed="rId3">
            <a:extLst>
              <a:ext uri="{28A0092B-C50C-407E-A947-70E740481C1C}">
                <a14:useLocalDpi xmlns:a14="http://schemas.microsoft.com/office/drawing/2010/main" val="0"/>
              </a:ext>
            </a:extLst>
          </a:blip>
          <a:srcRect t="33988" b="14038"/>
          <a:stretch/>
        </p:blipFill>
        <p:spPr>
          <a:xfrm>
            <a:off x="1342661" y="-749676"/>
            <a:ext cx="3740526" cy="3612777"/>
          </a:xfrm>
          <a:prstGeom prst="rect">
            <a:avLst/>
          </a:prstGeom>
        </p:spPr>
      </p:pic>
      <p:pic>
        <p:nvPicPr>
          <p:cNvPr id="6" name="Picture 5">
            <a:extLst>
              <a:ext uri="{FF2B5EF4-FFF2-40B4-BE49-F238E27FC236}">
                <a16:creationId xmlns:a16="http://schemas.microsoft.com/office/drawing/2014/main" id="{3C7CAC05-86B4-F284-7E50-1FDE5BF4FC11}"/>
              </a:ext>
            </a:extLst>
          </p:cNvPr>
          <p:cNvPicPr>
            <a:picLocks noChangeAspect="1"/>
          </p:cNvPicPr>
          <p:nvPr/>
        </p:nvPicPr>
        <p:blipFill rotWithShape="1">
          <a:blip r:embed="rId4">
            <a:extLst>
              <a:ext uri="{28A0092B-C50C-407E-A947-70E740481C1C}">
                <a14:useLocalDpi xmlns:a14="http://schemas.microsoft.com/office/drawing/2010/main" val="0"/>
              </a:ext>
            </a:extLst>
          </a:blip>
          <a:srcRect t="35207" b="40741"/>
          <a:stretch/>
        </p:blipFill>
        <p:spPr>
          <a:xfrm>
            <a:off x="1347661" y="64084"/>
            <a:ext cx="3727232" cy="1912501"/>
          </a:xfrm>
          <a:prstGeom prst="rect">
            <a:avLst/>
          </a:prstGeom>
        </p:spPr>
      </p:pic>
      <p:pic>
        <p:nvPicPr>
          <p:cNvPr id="5" name="Picture 4">
            <a:extLst>
              <a:ext uri="{FF2B5EF4-FFF2-40B4-BE49-F238E27FC236}">
                <a16:creationId xmlns:a16="http://schemas.microsoft.com/office/drawing/2014/main" id="{2D314440-EB65-4FDE-44DC-2C820C0B38CF}"/>
              </a:ext>
            </a:extLst>
          </p:cNvPr>
          <p:cNvPicPr>
            <a:picLocks noChangeAspect="1"/>
          </p:cNvPicPr>
          <p:nvPr/>
        </p:nvPicPr>
        <p:blipFill rotWithShape="1">
          <a:blip r:embed="rId2">
            <a:extLst>
              <a:ext uri="{28A0092B-C50C-407E-A947-70E740481C1C}">
                <a14:useLocalDpi xmlns:a14="http://schemas.microsoft.com/office/drawing/2010/main" val="0"/>
              </a:ext>
            </a:extLst>
          </a:blip>
          <a:srcRect b="90469"/>
          <a:stretch/>
        </p:blipFill>
        <p:spPr>
          <a:xfrm>
            <a:off x="1340955" y="-27159"/>
            <a:ext cx="3737232" cy="640120"/>
          </a:xfrm>
          <a:prstGeom prst="rect">
            <a:avLst/>
          </a:prstGeom>
        </p:spPr>
      </p:pic>
      <p:pic>
        <p:nvPicPr>
          <p:cNvPr id="7" name="Picture 6">
            <a:extLst>
              <a:ext uri="{FF2B5EF4-FFF2-40B4-BE49-F238E27FC236}">
                <a16:creationId xmlns:a16="http://schemas.microsoft.com/office/drawing/2014/main" id="{F087CA4C-FA29-A218-FE7D-2D57C96E7269}"/>
              </a:ext>
            </a:extLst>
          </p:cNvPr>
          <p:cNvPicPr>
            <a:picLocks noChangeAspect="1"/>
          </p:cNvPicPr>
          <p:nvPr/>
        </p:nvPicPr>
        <p:blipFill rotWithShape="1">
          <a:blip r:embed="rId5">
            <a:extLst>
              <a:ext uri="{28A0092B-C50C-407E-A947-70E740481C1C}">
                <a14:useLocalDpi xmlns:a14="http://schemas.microsoft.com/office/drawing/2010/main" val="0"/>
              </a:ext>
            </a:extLst>
          </a:blip>
          <a:srcRect t="72973" b="15463"/>
          <a:stretch/>
        </p:blipFill>
        <p:spPr>
          <a:xfrm>
            <a:off x="1348455" y="1976586"/>
            <a:ext cx="3722232" cy="1047376"/>
          </a:xfrm>
          <a:prstGeom prst="rect">
            <a:avLst/>
          </a:prstGeom>
        </p:spPr>
      </p:pic>
      <p:pic>
        <p:nvPicPr>
          <p:cNvPr id="2" name="Picture 2" descr="enkis Logo">
            <a:extLst>
              <a:ext uri="{FF2B5EF4-FFF2-40B4-BE49-F238E27FC236}">
                <a16:creationId xmlns:a16="http://schemas.microsoft.com/office/drawing/2014/main" id="{24795247-409C-1E86-461C-EBFC398774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97520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A7FE0B7-AAE0-5532-706D-D0612B669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661" y="-27159"/>
            <a:ext cx="3737232" cy="6716635"/>
          </a:xfrm>
          <a:prstGeom prst="rect">
            <a:avLst/>
          </a:prstGeom>
        </p:spPr>
      </p:pic>
      <p:pic>
        <p:nvPicPr>
          <p:cNvPr id="3" name="Picture 2">
            <a:extLst>
              <a:ext uri="{FF2B5EF4-FFF2-40B4-BE49-F238E27FC236}">
                <a16:creationId xmlns:a16="http://schemas.microsoft.com/office/drawing/2014/main" id="{522AD4D8-DE13-278A-E094-1760F1728D2F}"/>
              </a:ext>
            </a:extLst>
          </p:cNvPr>
          <p:cNvPicPr>
            <a:picLocks noChangeAspect="1"/>
          </p:cNvPicPr>
          <p:nvPr/>
        </p:nvPicPr>
        <p:blipFill rotWithShape="1">
          <a:blip r:embed="rId3">
            <a:extLst>
              <a:ext uri="{28A0092B-C50C-407E-A947-70E740481C1C}">
                <a14:useLocalDpi xmlns:a14="http://schemas.microsoft.com/office/drawing/2010/main" val="0"/>
              </a:ext>
            </a:extLst>
          </a:blip>
          <a:srcRect t="33988" b="14038"/>
          <a:stretch/>
        </p:blipFill>
        <p:spPr>
          <a:xfrm>
            <a:off x="1342661" y="-749676"/>
            <a:ext cx="3740526" cy="3612777"/>
          </a:xfrm>
          <a:prstGeom prst="rect">
            <a:avLst/>
          </a:prstGeom>
        </p:spPr>
      </p:pic>
      <p:pic>
        <p:nvPicPr>
          <p:cNvPr id="6" name="Picture 5">
            <a:extLst>
              <a:ext uri="{FF2B5EF4-FFF2-40B4-BE49-F238E27FC236}">
                <a16:creationId xmlns:a16="http://schemas.microsoft.com/office/drawing/2014/main" id="{3C7CAC05-86B4-F284-7E50-1FDE5BF4FC11}"/>
              </a:ext>
            </a:extLst>
          </p:cNvPr>
          <p:cNvPicPr>
            <a:picLocks noChangeAspect="1"/>
          </p:cNvPicPr>
          <p:nvPr/>
        </p:nvPicPr>
        <p:blipFill rotWithShape="1">
          <a:blip r:embed="rId4">
            <a:extLst>
              <a:ext uri="{28A0092B-C50C-407E-A947-70E740481C1C}">
                <a14:useLocalDpi xmlns:a14="http://schemas.microsoft.com/office/drawing/2010/main" val="0"/>
              </a:ext>
            </a:extLst>
          </a:blip>
          <a:srcRect t="35207" b="40741"/>
          <a:stretch/>
        </p:blipFill>
        <p:spPr>
          <a:xfrm>
            <a:off x="1347661" y="64084"/>
            <a:ext cx="3727232" cy="1912501"/>
          </a:xfrm>
          <a:prstGeom prst="rect">
            <a:avLst/>
          </a:prstGeom>
        </p:spPr>
      </p:pic>
      <p:pic>
        <p:nvPicPr>
          <p:cNvPr id="5" name="Picture 4">
            <a:extLst>
              <a:ext uri="{FF2B5EF4-FFF2-40B4-BE49-F238E27FC236}">
                <a16:creationId xmlns:a16="http://schemas.microsoft.com/office/drawing/2014/main" id="{2D314440-EB65-4FDE-44DC-2C820C0B38CF}"/>
              </a:ext>
            </a:extLst>
          </p:cNvPr>
          <p:cNvPicPr>
            <a:picLocks noChangeAspect="1"/>
          </p:cNvPicPr>
          <p:nvPr/>
        </p:nvPicPr>
        <p:blipFill rotWithShape="1">
          <a:blip r:embed="rId2">
            <a:extLst>
              <a:ext uri="{28A0092B-C50C-407E-A947-70E740481C1C}">
                <a14:useLocalDpi xmlns:a14="http://schemas.microsoft.com/office/drawing/2010/main" val="0"/>
              </a:ext>
            </a:extLst>
          </a:blip>
          <a:srcRect b="90469"/>
          <a:stretch/>
        </p:blipFill>
        <p:spPr>
          <a:xfrm>
            <a:off x="1340955" y="-27159"/>
            <a:ext cx="3737232" cy="640120"/>
          </a:xfrm>
          <a:prstGeom prst="rect">
            <a:avLst/>
          </a:prstGeom>
        </p:spPr>
      </p:pic>
      <p:pic>
        <p:nvPicPr>
          <p:cNvPr id="7" name="Picture 6">
            <a:extLst>
              <a:ext uri="{FF2B5EF4-FFF2-40B4-BE49-F238E27FC236}">
                <a16:creationId xmlns:a16="http://schemas.microsoft.com/office/drawing/2014/main" id="{F087CA4C-FA29-A218-FE7D-2D57C96E7269}"/>
              </a:ext>
            </a:extLst>
          </p:cNvPr>
          <p:cNvPicPr>
            <a:picLocks noChangeAspect="1"/>
          </p:cNvPicPr>
          <p:nvPr/>
        </p:nvPicPr>
        <p:blipFill rotWithShape="1">
          <a:blip r:embed="rId5">
            <a:extLst>
              <a:ext uri="{28A0092B-C50C-407E-A947-70E740481C1C}">
                <a14:useLocalDpi xmlns:a14="http://schemas.microsoft.com/office/drawing/2010/main" val="0"/>
              </a:ext>
            </a:extLst>
          </a:blip>
          <a:srcRect t="72973" b="15463"/>
          <a:stretch/>
        </p:blipFill>
        <p:spPr>
          <a:xfrm>
            <a:off x="1348455" y="1976586"/>
            <a:ext cx="3722232" cy="1047376"/>
          </a:xfrm>
          <a:prstGeom prst="rect">
            <a:avLst/>
          </a:prstGeom>
        </p:spPr>
      </p:pic>
      <p:pic>
        <p:nvPicPr>
          <p:cNvPr id="2" name="Picture 1">
            <a:extLst>
              <a:ext uri="{FF2B5EF4-FFF2-40B4-BE49-F238E27FC236}">
                <a16:creationId xmlns:a16="http://schemas.microsoft.com/office/drawing/2014/main" id="{BF6F5B87-9B1A-EA13-BB5E-5FBD7BE67581}"/>
              </a:ext>
            </a:extLst>
          </p:cNvPr>
          <p:cNvPicPr>
            <a:picLocks noChangeAspect="1"/>
          </p:cNvPicPr>
          <p:nvPr/>
        </p:nvPicPr>
        <p:blipFill rotWithShape="1">
          <a:blip r:embed="rId5">
            <a:extLst>
              <a:ext uri="{28A0092B-C50C-407E-A947-70E740481C1C}">
                <a14:useLocalDpi xmlns:a14="http://schemas.microsoft.com/office/drawing/2010/main" val="0"/>
              </a:ext>
            </a:extLst>
          </a:blip>
          <a:srcRect t="85403" b="6928"/>
          <a:stretch/>
        </p:blipFill>
        <p:spPr>
          <a:xfrm>
            <a:off x="1347661" y="3084880"/>
            <a:ext cx="3712976" cy="692873"/>
          </a:xfrm>
          <a:prstGeom prst="rect">
            <a:avLst/>
          </a:prstGeom>
        </p:spPr>
      </p:pic>
      <p:pic>
        <p:nvPicPr>
          <p:cNvPr id="4" name="Picture 3">
            <a:extLst>
              <a:ext uri="{FF2B5EF4-FFF2-40B4-BE49-F238E27FC236}">
                <a16:creationId xmlns:a16="http://schemas.microsoft.com/office/drawing/2014/main" id="{F95D2BA1-B8DD-3A25-9C46-9F92D4DFD4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05899" y="4897570"/>
            <a:ext cx="1782594" cy="2799933"/>
          </a:xfrm>
          <a:prstGeom prst="rect">
            <a:avLst/>
          </a:prstGeom>
        </p:spPr>
      </p:pic>
      <p:pic>
        <p:nvPicPr>
          <p:cNvPr id="8" name="Picture 2" descr="enkis Logo">
            <a:extLst>
              <a:ext uri="{FF2B5EF4-FFF2-40B4-BE49-F238E27FC236}">
                <a16:creationId xmlns:a16="http://schemas.microsoft.com/office/drawing/2014/main" id="{6C4118EA-45D1-AEEF-2398-ADA3BFA6588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5603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33333E-6 -2.71605E-6 L 3.33333E-6 -0.25 " pathEditMode="relative" rAng="0" ptsTypes="AA">
                                      <p:cBhvr>
                                        <p:cTn id="6" dur="2000" fill="hold"/>
                                        <p:tgtEl>
                                          <p:spTgt spid="4"/>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0DA98F0-3642-C3E6-13E9-7BCB37FB7149}"/>
              </a:ext>
            </a:extLst>
          </p:cNvPr>
          <p:cNvSpPr/>
          <p:nvPr/>
        </p:nvSpPr>
        <p:spPr bwMode="auto">
          <a:xfrm>
            <a:off x="584859" y="1299891"/>
            <a:ext cx="7974281" cy="2298236"/>
          </a:xfrm>
          <a:prstGeom prst="rect">
            <a:avLst/>
          </a:prstGeom>
          <a:solidFill>
            <a:schemeClr val="accent2">
              <a:lumMod val="20000"/>
              <a:lumOff val="80000"/>
              <a:alpha val="52941"/>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600" dirty="0">
                <a:solidFill>
                  <a:srgbClr val="068D41"/>
                </a:solidFill>
                <a:latin typeface="Calibri" panose="020F0502020204030204" pitchFamily="34" charset="0"/>
                <a:cs typeface="Calibri" panose="020F0502020204030204" pitchFamily="34" charset="0"/>
              </a:rPr>
              <a:t> </a:t>
            </a:r>
            <a:r>
              <a:rPr lang="en-DE" sz="1600" b="1" dirty="0">
                <a:solidFill>
                  <a:srgbClr val="068D41"/>
                </a:solidFill>
                <a:latin typeface="Calibri" panose="020F0502020204030204" pitchFamily="34" charset="0"/>
                <a:cs typeface="Calibri" panose="020F0502020204030204" pitchFamily="34" charset="0"/>
              </a:rPr>
              <a:t>- Ü</a:t>
            </a:r>
            <a:r>
              <a:rPr kumimoji="0" lang="en-DE" sz="1600" b="1" i="0" strike="noStrike" cap="none" normalizeH="0" baseline="0" dirty="0">
                <a:ln>
                  <a:noFill/>
                </a:ln>
                <a:solidFill>
                  <a:srgbClr val="068D41"/>
                </a:solidFill>
                <a:effectLst/>
                <a:latin typeface="Calibri" panose="020F0502020204030204" pitchFamily="34" charset="0"/>
                <a:cs typeface="Calibri" panose="020F0502020204030204" pitchFamily="34" charset="0"/>
              </a:rPr>
              <a:t>b</a:t>
            </a:r>
            <a:r>
              <a:rPr kumimoji="0" lang="en-DE" sz="1600" b="1" i="0" u="none" strike="noStrike" cap="none" normalizeH="0" baseline="0" dirty="0">
                <a:ln>
                  <a:noFill/>
                </a:ln>
                <a:solidFill>
                  <a:srgbClr val="068D41"/>
                </a:solidFill>
                <a:effectLst/>
                <a:latin typeface="Calibri" panose="020F0502020204030204" pitchFamily="34" charset="0"/>
                <a:cs typeface="Calibri" panose="020F0502020204030204" pitchFamily="34" charset="0"/>
              </a:rPr>
              <a:t>ung –</a:t>
            </a:r>
          </a:p>
          <a:p>
            <a:pPr marL="0" marR="0" indent="0" algn="ctr" defTabSz="914400" rtl="0" eaLnBrk="0" fontAlgn="base" latinLnBrk="0" hangingPunct="0">
              <a:lnSpc>
                <a:spcPct val="100000"/>
              </a:lnSpc>
              <a:spcBef>
                <a:spcPct val="0"/>
              </a:spcBef>
              <a:spcAft>
                <a:spcPct val="0"/>
              </a:spcAft>
              <a:buClrTx/>
              <a:buSzTx/>
              <a:buFontTx/>
              <a:buNone/>
              <a:tabLst/>
            </a:pPr>
            <a:endParaRPr lang="en-DE" sz="1600" dirty="0">
              <a:solidFill>
                <a:srgbClr val="00B050"/>
              </a:solidFill>
              <a:latin typeface="Calibri" panose="020F0502020204030204" pitchFamily="34" charset="0"/>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Nehmt euch einen Zettel und schreibt euch </a:t>
            </a:r>
            <a:r>
              <a:rPr kumimoji="0" lang="en-DE" sz="1600" b="0" i="0" strike="noStrike" cap="none" normalizeH="0" baseline="0" dirty="0">
                <a:ln>
                  <a:noFill/>
                </a:ln>
                <a:solidFill>
                  <a:srgbClr val="E2007B"/>
                </a:solidFill>
                <a:effectLst/>
                <a:latin typeface="Calibri" panose="020F0502020204030204" pitchFamily="34" charset="0"/>
                <a:cs typeface="Calibri" panose="020F0502020204030204" pitchFamily="34" charset="0"/>
              </a:rPr>
              <a:t>bis zu 6 Wörter </a:t>
            </a: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auf, an die ihr denkt,</a:t>
            </a:r>
            <a:b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b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wenn ihr die Worte “</a:t>
            </a:r>
            <a:r>
              <a:rPr lang="en-DE" sz="1600" dirty="0">
                <a:solidFill>
                  <a:srgbClr val="00B0F0"/>
                </a:solidFill>
                <a:latin typeface="Calibri" panose="020F0502020204030204" pitchFamily="34" charset="0"/>
                <a:cs typeface="Calibri" panose="020F0502020204030204" pitchFamily="34" charset="0"/>
              </a:rPr>
              <a:t>Chatbot</a:t>
            </a: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 oder “</a:t>
            </a:r>
            <a:r>
              <a:rPr kumimoji="0" lang="en-DE" sz="1600" b="0" i="0" u="none" strike="noStrike" cap="none" normalizeH="0" baseline="0" dirty="0">
                <a:ln>
                  <a:noFill/>
                </a:ln>
                <a:solidFill>
                  <a:srgbClr val="00B0F0"/>
                </a:solidFill>
                <a:effectLst/>
                <a:latin typeface="Calibri" panose="020F0502020204030204" pitchFamily="34" charset="0"/>
                <a:cs typeface="Calibri" panose="020F0502020204030204" pitchFamily="34" charset="0"/>
              </a:rPr>
              <a:t>virtuelle Assistenten</a:t>
            </a: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 hört. </a:t>
            </a:r>
            <a:b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b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Das können </a:t>
            </a:r>
            <a:r>
              <a:rPr lang="en-GB" sz="1600" dirty="0">
                <a:solidFill>
                  <a:srgbClr val="00B050"/>
                </a:solidFill>
                <a:latin typeface="Calibri" panose="020F0502020204030204" pitchFamily="34" charset="0"/>
                <a:cs typeface="Calibri" panose="020F0502020204030204" pitchFamily="34" charset="0"/>
              </a:rPr>
              <a:t>g</a:t>
            </a:r>
            <a:r>
              <a:rPr lang="en-DE" sz="1600" dirty="0">
                <a:solidFill>
                  <a:srgbClr val="00B050"/>
                </a:solidFill>
                <a:latin typeface="Calibri" panose="020F0502020204030204" pitchFamily="34" charset="0"/>
                <a:cs typeface="Calibri" panose="020F0502020204030204" pitchFamily="34" charset="0"/>
              </a:rPr>
              <a:t>erne Beispiele sein oder auch Adjektive oder Verben.</a:t>
            </a:r>
            <a:b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b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Ihr habt </a:t>
            </a:r>
            <a:r>
              <a:rPr lang="en-DE" sz="1600" dirty="0">
                <a:solidFill>
                  <a:srgbClr val="E2007B"/>
                </a:solidFill>
                <a:latin typeface="Calibri" panose="020F0502020204030204" pitchFamily="34" charset="0"/>
                <a:cs typeface="Calibri" panose="020F0502020204030204" pitchFamily="34" charset="0"/>
              </a:rPr>
              <a:t>2</a:t>
            </a:r>
            <a:r>
              <a:rPr kumimoji="0" lang="en-DE" sz="1600" b="0" i="0" u="none" strike="noStrike" cap="none" normalizeH="0" baseline="0" dirty="0">
                <a:ln>
                  <a:noFill/>
                </a:ln>
                <a:solidFill>
                  <a:srgbClr val="E2007B"/>
                </a:solidFill>
                <a:effectLst/>
                <a:latin typeface="Calibri" panose="020F0502020204030204" pitchFamily="34" charset="0"/>
                <a:cs typeface="Calibri" panose="020F0502020204030204" pitchFamily="34" charset="0"/>
              </a:rPr>
              <a:t> Minuten </a:t>
            </a: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Z</a:t>
            </a:r>
            <a:r>
              <a:rPr kumimoji="0" lang="en-GB"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e</a:t>
            </a:r>
            <a: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t>it.</a:t>
            </a:r>
            <a:br>
              <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rPr>
            </a:br>
            <a:endParaRPr kumimoji="0" lang="en-DE" sz="1600" b="0" i="0" u="none" strike="noStrike" cap="none" normalizeH="0" baseline="0" dirty="0">
              <a:ln>
                <a:noFill/>
              </a:ln>
              <a:solidFill>
                <a:srgbClr val="00B050"/>
              </a:solidFill>
              <a:effectLst/>
              <a:latin typeface="Calibri" panose="020F0502020204030204" pitchFamily="34" charset="0"/>
              <a:cs typeface="Calibri" panose="020F0502020204030204" pitchFamily="34" charset="0"/>
            </a:endParaRPr>
          </a:p>
        </p:txBody>
      </p:sp>
      <p:pic>
        <p:nvPicPr>
          <p:cNvPr id="3" name="Graphic 2" descr="Pencil with solid fill">
            <a:extLst>
              <a:ext uri="{FF2B5EF4-FFF2-40B4-BE49-F238E27FC236}">
                <a16:creationId xmlns:a16="http://schemas.microsoft.com/office/drawing/2014/main" id="{75E3F68F-EBBA-AB10-CED1-0E7994EA187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81730" y="2836506"/>
            <a:ext cx="655475" cy="655475"/>
          </a:xfrm>
          <a:prstGeom prst="rect">
            <a:avLst/>
          </a:prstGeom>
          <a:effectLst>
            <a:reflection blurRad="6350" stA="50000" endA="300" endPos="55000" dir="5400000" sy="-100000" algn="bl" rotWithShape="0"/>
          </a:effectLst>
        </p:spPr>
      </p:pic>
      <p:pic>
        <p:nvPicPr>
          <p:cNvPr id="2" name="Picture 2" descr="enkis Logo">
            <a:extLst>
              <a:ext uri="{FF2B5EF4-FFF2-40B4-BE49-F238E27FC236}">
                <a16:creationId xmlns:a16="http://schemas.microsoft.com/office/drawing/2014/main" id="{5B365F56-A9BE-00B6-B42F-222226A1D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825" y="174082"/>
            <a:ext cx="1477010" cy="66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12429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hlinkClick r:id="rId4"/>
              </a:rPr>
              <a:t>ELIZA</a:t>
            </a:r>
            <a:endParaRPr kumimoji="0" lang="en-DE" sz="1050" b="0" i="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endParaRP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EC63C95-C1E4-D822-A216-CB43873D83C2}"/>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234478076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F001-D1F7-7F5C-00E5-D4DE9EEA070B}"/>
              </a:ext>
            </a:extLst>
          </p:cNvPr>
          <p:cNvSpPr>
            <a:spLocks noGrp="1"/>
          </p:cNvSpPr>
          <p:nvPr>
            <p:ph type="title"/>
          </p:nvPr>
        </p:nvSpPr>
        <p:spPr>
          <a:xfrm>
            <a:off x="250825" y="365584"/>
            <a:ext cx="8642350" cy="321469"/>
          </a:xfrm>
        </p:spPr>
        <p:txBody>
          <a:bodyPr/>
          <a:lstStyle/>
          <a:p>
            <a:r>
              <a:rPr lang="en-US" sz="2400" b="0" dirty="0">
                <a:solidFill>
                  <a:srgbClr val="068D41"/>
                </a:solidFill>
                <a:latin typeface="Calibri" panose="020F0502020204030204" pitchFamily="34" charset="0"/>
                <a:cs typeface="Calibri" panose="020F0502020204030204" pitchFamily="34" charset="0"/>
              </a:rPr>
              <a:t>Was </a:t>
            </a:r>
            <a:r>
              <a:rPr lang="en-US" sz="2400" b="0" dirty="0" err="1">
                <a:solidFill>
                  <a:srgbClr val="068D41"/>
                </a:solidFill>
                <a:latin typeface="Calibri" panose="020F0502020204030204" pitchFamily="34" charset="0"/>
                <a:cs typeface="Calibri" panose="020F0502020204030204" pitchFamily="34" charset="0"/>
              </a:rPr>
              <a:t>sind</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virtuelle</a:t>
            </a:r>
            <a:r>
              <a:rPr lang="en-US" sz="2400" b="0" dirty="0">
                <a:solidFill>
                  <a:srgbClr val="068D41"/>
                </a:solidFill>
                <a:latin typeface="Calibri" panose="020F0502020204030204" pitchFamily="34" charset="0"/>
                <a:cs typeface="Calibri" panose="020F0502020204030204" pitchFamily="34" charset="0"/>
              </a:rPr>
              <a:t> </a:t>
            </a:r>
            <a:r>
              <a:rPr lang="en-US" sz="2400" b="0" dirty="0" err="1">
                <a:solidFill>
                  <a:srgbClr val="068D41"/>
                </a:solidFill>
                <a:latin typeface="Calibri" panose="020F0502020204030204" pitchFamily="34" charset="0"/>
                <a:cs typeface="Calibri" panose="020F0502020204030204" pitchFamily="34" charset="0"/>
              </a:rPr>
              <a:t>Assistenten</a:t>
            </a:r>
            <a:r>
              <a:rPr lang="en-US" sz="2400" b="0" dirty="0">
                <a:solidFill>
                  <a:srgbClr val="068D41"/>
                </a:solidFill>
                <a:latin typeface="Calibri" panose="020F0502020204030204" pitchFamily="34" charset="0"/>
                <a:cs typeface="Calibri" panose="020F0502020204030204" pitchFamily="34" charset="0"/>
              </a:rPr>
              <a:t>?</a:t>
            </a:r>
            <a:endParaRPr lang="en-DE" sz="2400" b="0" dirty="0">
              <a:solidFill>
                <a:srgbClr val="068D41"/>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FAAC59E-F86C-3FF2-090E-E32F896D63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97" y="1442668"/>
            <a:ext cx="1205278" cy="1218700"/>
          </a:xfrm>
          <a:prstGeom prst="rect">
            <a:avLst/>
          </a:prstGeom>
        </p:spPr>
      </p:pic>
      <p:sp>
        <p:nvSpPr>
          <p:cNvPr id="13" name="Rounded Rectangle 12">
            <a:extLst>
              <a:ext uri="{FF2B5EF4-FFF2-40B4-BE49-F238E27FC236}">
                <a16:creationId xmlns:a16="http://schemas.microsoft.com/office/drawing/2014/main" id="{6C634A18-E59D-21EE-66FB-F0736F42D543}"/>
              </a:ext>
            </a:extLst>
          </p:cNvPr>
          <p:cNvSpPr/>
          <p:nvPr/>
        </p:nvSpPr>
        <p:spPr bwMode="auto">
          <a:xfrm>
            <a:off x="267772" y="2788597"/>
            <a:ext cx="1058929" cy="600151"/>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“Rufe Rex </a:t>
            </a:r>
          </a:p>
          <a:p>
            <a:pPr marL="0" marR="0" indent="0" algn="ctr" defTabSz="914400" rtl="0" eaLnBrk="0" fontAlgn="base" latinLnBrk="0" hangingPunct="0">
              <a:lnSpc>
                <a:spcPct val="100000"/>
              </a:lnSpc>
              <a:spcBef>
                <a:spcPct val="0"/>
              </a:spcBef>
              <a:spcAft>
                <a:spcPct val="0"/>
              </a:spcAft>
              <a:buClrTx/>
              <a:buSzTx/>
              <a:buFontTx/>
              <a:buNone/>
              <a:tabLst/>
            </a:pPr>
            <a:r>
              <a:rPr lang="en-DE" sz="1100" dirty="0">
                <a:solidFill>
                  <a:srgbClr val="5F5F5F"/>
                </a:solidFill>
                <a:latin typeface="Calibri" panose="020F0502020204030204" pitchFamily="34" charset="0"/>
                <a:cs typeface="Calibri" panose="020F0502020204030204" pitchFamily="34" charset="0"/>
              </a:rPr>
              <a:t>aus dem Haus”</a:t>
            </a:r>
          </a:p>
        </p:txBody>
      </p:sp>
      <p:sp>
        <p:nvSpPr>
          <p:cNvPr id="16" name="Rounded Rectangle 15">
            <a:extLst>
              <a:ext uri="{FF2B5EF4-FFF2-40B4-BE49-F238E27FC236}">
                <a16:creationId xmlns:a16="http://schemas.microsoft.com/office/drawing/2014/main" id="{1423BEFF-468A-2780-B250-13E1999AE9C9}"/>
              </a:ext>
            </a:extLst>
          </p:cNvPr>
          <p:cNvSpPr/>
          <p:nvPr/>
        </p:nvSpPr>
        <p:spPr bwMode="auto">
          <a:xfrm>
            <a:off x="1782970" y="2833693"/>
            <a:ext cx="1188304" cy="535946"/>
          </a:xfrm>
          <a:prstGeom prst="roundRect">
            <a:avLst/>
          </a:prstGeom>
          <a:solidFill>
            <a:srgbClr val="068D41">
              <a:alpha val="27059"/>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hlinkClick r:id="rId6"/>
              </a:rPr>
              <a:t>ELIZA</a:t>
            </a:r>
            <a:endParaRPr kumimoji="0" lang="en-DE" sz="1050" u="none" strike="noStrike" cap="none" normalizeH="0" baseline="0" dirty="0">
              <a:ln>
                <a:noFill/>
              </a:ln>
              <a:solidFill>
                <a:srgbClr val="5F5F5F"/>
              </a:solidFill>
              <a:effectLst/>
              <a:latin typeface="Calibri" panose="020F0502020204030204" pitchFamily="34" charset="0"/>
              <a:cs typeface="Calibri" panose="020F0502020204030204" pitchFamily="34" charset="0"/>
            </a:endParaRPr>
          </a:p>
        </p:txBody>
      </p:sp>
      <p:cxnSp>
        <p:nvCxnSpPr>
          <p:cNvPr id="18" name="Straight Arrow Connector 17">
            <a:extLst>
              <a:ext uri="{FF2B5EF4-FFF2-40B4-BE49-F238E27FC236}">
                <a16:creationId xmlns:a16="http://schemas.microsoft.com/office/drawing/2014/main" id="{94D4AEBE-9FA1-BC04-5F31-9F72DAE13D76}"/>
              </a:ext>
            </a:extLst>
          </p:cNvPr>
          <p:cNvCxnSpPr>
            <a:cxnSpLocks/>
          </p:cNvCxnSpPr>
          <p:nvPr/>
        </p:nvCxnSpPr>
        <p:spPr bwMode="auto">
          <a:xfrm>
            <a:off x="440871" y="3624943"/>
            <a:ext cx="8531679" cy="0"/>
          </a:xfrm>
          <a:prstGeom prst="straightConnector1">
            <a:avLst/>
          </a:prstGeom>
          <a:ln w="57150" cap="rnd">
            <a:solidFill>
              <a:srgbClr val="068D41"/>
            </a:solidFill>
            <a:headEnd type="oval" w="med" len="med"/>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D9EF1677-35F0-4DC2-9410-6CC1DCEBD24E}"/>
              </a:ext>
            </a:extLst>
          </p:cNvPr>
          <p:cNvSpPr txBox="1"/>
          <p:nvPr/>
        </p:nvSpPr>
        <p:spPr>
          <a:xfrm>
            <a:off x="463325" y="3879402"/>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1922</a:t>
            </a:r>
            <a:endParaRPr lang="en-DE" dirty="0">
              <a:latin typeface="Calibri" panose="020F0502020204030204" pitchFamily="34" charset="0"/>
            </a:endParaRPr>
          </a:p>
        </p:txBody>
      </p:sp>
      <p:sp>
        <p:nvSpPr>
          <p:cNvPr id="25" name="TextBox 24">
            <a:extLst>
              <a:ext uri="{FF2B5EF4-FFF2-40B4-BE49-F238E27FC236}">
                <a16:creationId xmlns:a16="http://schemas.microsoft.com/office/drawing/2014/main" id="{DCD9B2F0-C0ED-B779-0897-0681A7919466}"/>
              </a:ext>
            </a:extLst>
          </p:cNvPr>
          <p:cNvSpPr txBox="1"/>
          <p:nvPr/>
        </p:nvSpPr>
        <p:spPr>
          <a:xfrm>
            <a:off x="2048841" y="3893138"/>
            <a:ext cx="679676" cy="369332"/>
          </a:xfrm>
          <a:prstGeom prst="rect">
            <a:avLst/>
          </a:prstGeom>
          <a:noFill/>
        </p:spPr>
        <p:txBody>
          <a:bodyPr wrap="square">
            <a:spAutoFit/>
          </a:bodyPr>
          <a:lstStyle/>
          <a:p>
            <a:pPr algn="ctr"/>
            <a:r>
              <a:rPr lang="en-DE" sz="1800" dirty="0">
                <a:solidFill>
                  <a:srgbClr val="5F5F5F"/>
                </a:solidFill>
                <a:latin typeface="Calibri" panose="020F0502020204030204" pitchFamily="34" charset="0"/>
                <a:cs typeface="Calibri" panose="020F0502020204030204" pitchFamily="34" charset="0"/>
              </a:rPr>
              <a:t>1966</a:t>
            </a:r>
            <a:endParaRPr lang="en-DE" dirty="0">
              <a:latin typeface="Calibri" panose="020F0502020204030204" pitchFamily="34" charset="0"/>
            </a:endParaRPr>
          </a:p>
        </p:txBody>
      </p:sp>
      <p:pic>
        <p:nvPicPr>
          <p:cNvPr id="1042" name="Picture 18">
            <a:extLst>
              <a:ext uri="{FF2B5EF4-FFF2-40B4-BE49-F238E27FC236}">
                <a16:creationId xmlns:a16="http://schemas.microsoft.com/office/drawing/2014/main" id="{13A2D7DC-6A36-6AD7-1154-121D07BF111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7205" y="1310935"/>
            <a:ext cx="1813007" cy="1276469"/>
          </a:xfrm>
          <a:prstGeom prst="rect">
            <a:avLst/>
          </a:prstGeom>
          <a:noFill/>
          <a:extLst>
            <a:ext uri="{909E8E84-426E-40DD-AFC4-6F175D3DCCD1}">
              <a14:hiddenFill xmlns:a14="http://schemas.microsoft.com/office/drawing/2010/main">
                <a:solidFill>
                  <a:srgbClr val="FFFFFF"/>
                </a:solidFill>
              </a14:hiddenFill>
            </a:ext>
          </a:extLst>
        </p:spPr>
      </p:pic>
      <p:pic>
        <p:nvPicPr>
          <p:cNvPr id="3" name="Screen Recording 2024-04-23 at 17.27.34">
            <a:hlinkClick r:id="" action="ppaction://media"/>
            <a:extLst>
              <a:ext uri="{FF2B5EF4-FFF2-40B4-BE49-F238E27FC236}">
                <a16:creationId xmlns:a16="http://schemas.microsoft.com/office/drawing/2014/main" id="{69EADC0F-0F85-2584-BBBB-A6B062160B2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94597" y="0"/>
            <a:ext cx="8815385" cy="4876010"/>
          </a:xfrm>
          <a:prstGeom prst="rect">
            <a:avLst/>
          </a:prstGeom>
        </p:spPr>
      </p:pic>
      <p:sp>
        <p:nvSpPr>
          <p:cNvPr id="4" name="TextBox 3">
            <a:extLst>
              <a:ext uri="{FF2B5EF4-FFF2-40B4-BE49-F238E27FC236}">
                <a16:creationId xmlns:a16="http://schemas.microsoft.com/office/drawing/2014/main" id="{2F5D12FF-FB71-0F58-E869-70959E2E4EE8}"/>
              </a:ext>
            </a:extLst>
          </p:cNvPr>
          <p:cNvSpPr txBox="1"/>
          <p:nvPr/>
        </p:nvSpPr>
        <p:spPr>
          <a:xfrm>
            <a:off x="-29273" y="4957550"/>
            <a:ext cx="1494320" cy="230832"/>
          </a:xfrm>
          <a:prstGeom prst="rect">
            <a:avLst/>
          </a:prstGeom>
          <a:noFill/>
        </p:spPr>
        <p:txBody>
          <a:bodyPr wrap="none" rtlCol="0">
            <a:spAutoFit/>
          </a:bodyPr>
          <a:lstStyle/>
          <a:p>
            <a:r>
              <a:rPr lang="en-DE" sz="900" dirty="0">
                <a:latin typeface="Calibri" panose="020F0502020204030204" pitchFamily="34" charset="0"/>
              </a:rPr>
              <a:t>Image source: See appendix</a:t>
            </a:r>
          </a:p>
        </p:txBody>
      </p:sp>
    </p:spTree>
    <p:extLst>
      <p:ext uri="{BB962C8B-B14F-4D97-AF65-F5344CB8AC3E}">
        <p14:creationId xmlns:p14="http://schemas.microsoft.com/office/powerpoint/2010/main" val="259612475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3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theme/theme1.xml><?xml version="1.0" encoding="utf-8"?>
<a:theme xmlns:a="http://schemas.openxmlformats.org/drawingml/2006/main" name="FU_Standard-Vorlage_B">
  <a:themeElements>
    <a:clrScheme name="FU_Standard-Vorlage_B 1">
      <a:dk1>
        <a:srgbClr val="333333"/>
      </a:dk1>
      <a:lt1>
        <a:srgbClr val="FFFFFF"/>
      </a:lt1>
      <a:dk2>
        <a:srgbClr val="003366"/>
      </a:dk2>
      <a:lt2>
        <a:srgbClr val="808080"/>
      </a:lt2>
      <a:accent1>
        <a:srgbClr val="CCD6E0"/>
      </a:accent1>
      <a:accent2>
        <a:srgbClr val="99CC00"/>
      </a:accent2>
      <a:accent3>
        <a:srgbClr val="FFFFFF"/>
      </a:accent3>
      <a:accent4>
        <a:srgbClr val="2A2A2A"/>
      </a:accent4>
      <a:accent5>
        <a:srgbClr val="E2E8ED"/>
      </a:accent5>
      <a:accent6>
        <a:srgbClr val="8AB900"/>
      </a:accent6>
      <a:hlink>
        <a:srgbClr val="0066CC"/>
      </a:hlink>
      <a:folHlink>
        <a:srgbClr val="00336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PT_Vorlage 1">
        <a:dk1>
          <a:srgbClr val="333333"/>
        </a:dk1>
        <a:lt1>
          <a:srgbClr val="FFFFFF"/>
        </a:lt1>
        <a:dk2>
          <a:srgbClr val="969696"/>
        </a:dk2>
        <a:lt2>
          <a:srgbClr val="FFFFFF"/>
        </a:lt2>
        <a:accent1>
          <a:srgbClr val="BCC7F6"/>
        </a:accent1>
        <a:accent2>
          <a:srgbClr val="86B600"/>
        </a:accent2>
        <a:accent3>
          <a:srgbClr val="FFFFFF"/>
        </a:accent3>
        <a:accent4>
          <a:srgbClr val="2A2A2A"/>
        </a:accent4>
        <a:accent5>
          <a:srgbClr val="DAE0FA"/>
        </a:accent5>
        <a:accent6>
          <a:srgbClr val="79A500"/>
        </a:accent6>
        <a:hlink>
          <a:srgbClr val="003366"/>
        </a:hlink>
        <a:folHlink>
          <a:srgbClr val="CC0000"/>
        </a:folHlink>
      </a:clrScheme>
      <a:clrMap bg1="lt1" tx1="dk1" bg2="lt2" tx2="dk2" accent1="accent1" accent2="accent2" accent3="accent3" accent4="accent4" accent5="accent5" accent6="accent6" hlink="hlink" folHlink="folHlink"/>
    </a:extraClrScheme>
    <a:extraClrScheme>
      <a:clrScheme name="PPT_Vorlage 2">
        <a:dk1>
          <a:srgbClr val="333333"/>
        </a:dk1>
        <a:lt1>
          <a:srgbClr val="FFFFFF"/>
        </a:lt1>
        <a:dk2>
          <a:srgbClr val="969696"/>
        </a:dk2>
        <a:lt2>
          <a:srgbClr val="0066CC"/>
        </a:lt2>
        <a:accent1>
          <a:srgbClr val="BCC7F6"/>
        </a:accent1>
        <a:accent2>
          <a:srgbClr val="86B600"/>
        </a:accent2>
        <a:accent3>
          <a:srgbClr val="FFFFFF"/>
        </a:accent3>
        <a:accent4>
          <a:srgbClr val="2A2A2A"/>
        </a:accent4>
        <a:accent5>
          <a:srgbClr val="DAE0FA"/>
        </a:accent5>
        <a:accent6>
          <a:srgbClr val="79A500"/>
        </a:accent6>
        <a:hlink>
          <a:srgbClr val="003366"/>
        </a:hlink>
        <a:folHlink>
          <a:srgbClr val="CC0000"/>
        </a:folHlink>
      </a:clrScheme>
      <a:clrMap bg1="lt1" tx1="dk1" bg2="lt2" tx2="dk2" accent1="accent1" accent2="accent2" accent3="accent3" accent4="accent4" accent5="accent5" accent6="accent6" hlink="hlink" folHlink="folHlink"/>
    </a:extraClrScheme>
    <a:extraClrScheme>
      <a:clrScheme name="FU_Standard-Vorlage_B 1">
        <a:dk1>
          <a:srgbClr val="333333"/>
        </a:dk1>
        <a:lt1>
          <a:srgbClr val="FFFFFF"/>
        </a:lt1>
        <a:dk2>
          <a:srgbClr val="003366"/>
        </a:dk2>
        <a:lt2>
          <a:srgbClr val="808080"/>
        </a:lt2>
        <a:accent1>
          <a:srgbClr val="CCD6E0"/>
        </a:accent1>
        <a:accent2>
          <a:srgbClr val="99CC00"/>
        </a:accent2>
        <a:accent3>
          <a:srgbClr val="FFFFFF"/>
        </a:accent3>
        <a:accent4>
          <a:srgbClr val="2A2A2A"/>
        </a:accent4>
        <a:accent5>
          <a:srgbClr val="E2E8ED"/>
        </a:accent5>
        <a:accent6>
          <a:srgbClr val="8AB900"/>
        </a:accent6>
        <a:hlink>
          <a:srgbClr val="0066CC"/>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u-bildschirmpraesentation_RGB_16-9" id="{F12ADC56-8318-8F4F-8768-785023793982}" vid="{606FA007-5353-EE47-9E07-68CC8733B7AF}"/>
    </a:ext>
  </a:ext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23682</TotalTime>
  <Words>2334</Words>
  <Application>Microsoft Macintosh PowerPoint</Application>
  <PresentationFormat>On-screen Show (16:9)</PresentationFormat>
  <Paragraphs>312</Paragraphs>
  <Slides>31</Slides>
  <Notes>21</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Times New Roman</vt:lpstr>
      <vt:lpstr>Verdana</vt:lpstr>
      <vt:lpstr>Wingdings</vt:lpstr>
      <vt:lpstr>FU_Standard-Vorlage_B</vt:lpstr>
      <vt:lpstr>Workshop –„Hey Siri, wie kocht man eigentlich mein Lieblingsgericht?!“</vt:lpstr>
      <vt:lpstr>PowerPoint Presentation</vt:lpstr>
      <vt:lpstr>PowerPoint Presentation</vt:lpstr>
      <vt:lpstr>PowerPoint Presentation</vt:lpstr>
      <vt:lpstr>PowerPoint Presentation</vt:lpstr>
      <vt:lpstr>PowerPoint Presentation</vt:lpstr>
      <vt:lpstr>PowerPoint Presentation</vt:lpstr>
      <vt:lpstr>Was sind virtuelle Assistenten?</vt:lpstr>
      <vt:lpstr>Was sind virtuelle Assistenten?</vt:lpstr>
      <vt:lpstr>Was sind virtuelle Assistenten?</vt:lpstr>
      <vt:lpstr>Was sind virtuelle Assistenten?</vt:lpstr>
      <vt:lpstr>Was sind virtuelle Assistenten?</vt:lpstr>
      <vt:lpstr>Was sind virtuelle Assistenten?</vt:lpstr>
      <vt:lpstr>Was sind virtuelle Assistenten?</vt:lpstr>
      <vt:lpstr>Was sind virtuelle Assistenten?</vt:lpstr>
      <vt:lpstr>Was können virtuelle Assistenten so alles?</vt:lpstr>
      <vt:lpstr>Runde 1: Die ersten Worte..</vt:lpstr>
      <vt:lpstr>Runde 1: Unser Rezepte-Chatbot (15min)</vt:lpstr>
      <vt:lpstr>Was haben wir gerade gemacht?</vt:lpstr>
      <vt:lpstr>Was haben wir gerade gemacht?</vt:lpstr>
      <vt:lpstr>PowerPoint Presentation</vt:lpstr>
      <vt:lpstr>Runde 2: Der weiß ja alles (15min)</vt:lpstr>
      <vt:lpstr>Was haben wir gerade gemacht?</vt:lpstr>
      <vt:lpstr>Runde 2: Der weiß ja alles (15min)</vt:lpstr>
      <vt:lpstr>Runde 2: Der weiß ja alles</vt:lpstr>
      <vt:lpstr>Was haben wir gerade gemacht?</vt:lpstr>
      <vt:lpstr>Was haben wir gerade gemacht?</vt:lpstr>
      <vt:lpstr>Was haben wir gerade gemacht?</vt:lpstr>
      <vt:lpstr>Was nimmst du heute mit?</vt:lpstr>
      <vt:lpstr>Images</vt:lpstr>
      <vt:lpstr>Materialien erstellt durch </vt:lpstr>
    </vt:vector>
  </TitlesOfParts>
  <Company>Center für Digital Systeme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roever</dc:creator>
  <dc:description>Version 0.9, 10.11.2005</dc:description>
  <cp:lastModifiedBy>Schäfer, Ulrike</cp:lastModifiedBy>
  <cp:revision>114</cp:revision>
  <cp:lastPrinted>2024-04-24T14:08:05Z</cp:lastPrinted>
  <dcterms:created xsi:type="dcterms:W3CDTF">2010-09-02T08:09:38Z</dcterms:created>
  <dcterms:modified xsi:type="dcterms:W3CDTF">2025-12-08T11:03:20Z</dcterms:modified>
</cp:coreProperties>
</file>